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0" r:id="rId8"/>
    <p:sldId id="311" r:id="rId9"/>
    <p:sldId id="312" r:id="rId10"/>
    <p:sldId id="313" r:id="rId11"/>
    <p:sldId id="314" r:id="rId12"/>
    <p:sldId id="315" r:id="rId13"/>
    <p:sldId id="316" r:id="rId14"/>
    <p:sldId id="317" r:id="rId15"/>
    <p:sldId id="318" r:id="rId16"/>
    <p:sldId id="31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hyperlink" Target="http://times.cs.uiuc.edu/~wang296/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21985" y="750527"/>
            <a:ext cx="4813072" cy="3655654"/>
          </a:xfrm>
        </p:spPr>
        <p:txBody>
          <a:bodyPr>
            <a:normAutofit fontScale="90000"/>
          </a:bodyPr>
          <a:lstStyle/>
          <a:p>
            <a:r>
              <a:rPr lang="en-SG" dirty="0"/>
              <a:t>Classifying  </a:t>
            </a:r>
            <a:r>
              <a:rPr lang="en-SG" dirty="0" err="1"/>
              <a:t>Tripadvisor</a:t>
            </a:r>
            <a:r>
              <a:rPr lang="en-SG" dirty="0"/>
              <a:t> Hotel Reviews</a:t>
            </a:r>
            <a:endParaRPr lang="en-US"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802751" y="4521090"/>
            <a:ext cx="4829101" cy="1238616"/>
          </a:xfrm>
        </p:spPr>
        <p:txBody>
          <a:bodyPr>
            <a:normAutofit/>
          </a:bodyPr>
          <a:lstStyle/>
          <a:p>
            <a:r>
              <a:rPr lang="en-US" dirty="0"/>
              <a:t>Dai YU</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5CE7-B6A4-4178-B417-59D705760C24}"/>
              </a:ext>
            </a:extLst>
          </p:cNvPr>
          <p:cNvSpPr>
            <a:spLocks noGrp="1"/>
          </p:cNvSpPr>
          <p:nvPr>
            <p:ph type="title"/>
          </p:nvPr>
        </p:nvSpPr>
        <p:spPr/>
        <p:txBody>
          <a:bodyPr>
            <a:normAutofit/>
          </a:bodyPr>
          <a:lstStyle/>
          <a:p>
            <a:r>
              <a:rPr lang="en-SG" dirty="0"/>
              <a:t>Modelling and Evaluation-Without Top 100 common words</a:t>
            </a:r>
          </a:p>
        </p:txBody>
      </p:sp>
      <p:pic>
        <p:nvPicPr>
          <p:cNvPr id="10" name="Content Placeholder 9">
            <a:extLst>
              <a:ext uri="{FF2B5EF4-FFF2-40B4-BE49-F238E27FC236}">
                <a16:creationId xmlns:a16="http://schemas.microsoft.com/office/drawing/2014/main" id="{ED571DFB-F866-4E8B-96D7-B9324E12F5B7}"/>
              </a:ext>
            </a:extLst>
          </p:cNvPr>
          <p:cNvPicPr>
            <a:picLocks noGrp="1" noChangeAspect="1"/>
          </p:cNvPicPr>
          <p:nvPr>
            <p:ph idx="1"/>
          </p:nvPr>
        </p:nvPicPr>
        <p:blipFill>
          <a:blip r:embed="rId2"/>
          <a:stretch>
            <a:fillRect/>
          </a:stretch>
        </p:blipFill>
        <p:spPr>
          <a:xfrm>
            <a:off x="2672179" y="2633973"/>
            <a:ext cx="6454066" cy="2016181"/>
          </a:xfrm>
        </p:spPr>
      </p:pic>
    </p:spTree>
    <p:extLst>
      <p:ext uri="{BB962C8B-B14F-4D97-AF65-F5344CB8AC3E}">
        <p14:creationId xmlns:p14="http://schemas.microsoft.com/office/powerpoint/2010/main" val="295730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ADAFD-D549-4909-852D-AEC249A98D9A}"/>
              </a:ext>
            </a:extLst>
          </p:cNvPr>
          <p:cNvSpPr>
            <a:spLocks noGrp="1"/>
          </p:cNvSpPr>
          <p:nvPr>
            <p:ph type="title"/>
          </p:nvPr>
        </p:nvSpPr>
        <p:spPr/>
        <p:txBody>
          <a:bodyPr/>
          <a:lstStyle/>
          <a:p>
            <a:r>
              <a:rPr lang="en-SG" dirty="0"/>
              <a:t>Text Mining-Binary Classification</a:t>
            </a:r>
          </a:p>
        </p:txBody>
      </p:sp>
      <p:sp>
        <p:nvSpPr>
          <p:cNvPr id="3" name="Content Placeholder 2">
            <a:extLst>
              <a:ext uri="{FF2B5EF4-FFF2-40B4-BE49-F238E27FC236}">
                <a16:creationId xmlns:a16="http://schemas.microsoft.com/office/drawing/2014/main" id="{43F86FBB-5D9C-4C3F-8DD1-4BDF1CCF779E}"/>
              </a:ext>
            </a:extLst>
          </p:cNvPr>
          <p:cNvSpPr>
            <a:spLocks noGrp="1"/>
          </p:cNvSpPr>
          <p:nvPr>
            <p:ph idx="1"/>
          </p:nvPr>
        </p:nvSpPr>
        <p:spPr>
          <a:xfrm>
            <a:off x="1097280" y="2108201"/>
            <a:ext cx="10058400" cy="4257088"/>
          </a:xfrm>
        </p:spPr>
        <p:txBody>
          <a:bodyPr/>
          <a:lstStyle/>
          <a:p>
            <a:r>
              <a:rPr lang="en-US" dirty="0"/>
              <a:t>We will group one-star to four-star ratings together as one class. We will predict a five-star rating or rest instead of all individual rating classes. We  balanced the dataset by downsize the majority group</a:t>
            </a:r>
          </a:p>
          <a:p>
            <a:endParaRPr lang="en-SG" dirty="0"/>
          </a:p>
        </p:txBody>
      </p:sp>
      <p:pic>
        <p:nvPicPr>
          <p:cNvPr id="4" name="Picture 3">
            <a:extLst>
              <a:ext uri="{FF2B5EF4-FFF2-40B4-BE49-F238E27FC236}">
                <a16:creationId xmlns:a16="http://schemas.microsoft.com/office/drawing/2014/main" id="{AFCBF53D-1E39-41E5-8056-65F4A21DC4F8}"/>
              </a:ext>
            </a:extLst>
          </p:cNvPr>
          <p:cNvPicPr>
            <a:picLocks noChangeAspect="1"/>
          </p:cNvPicPr>
          <p:nvPr/>
        </p:nvPicPr>
        <p:blipFill rotWithShape="1">
          <a:blip r:embed="rId2"/>
          <a:srcRect l="18769" t="7640" r="15945" b="19164"/>
          <a:stretch/>
        </p:blipFill>
        <p:spPr>
          <a:xfrm>
            <a:off x="6196613" y="3429000"/>
            <a:ext cx="2820076" cy="2328614"/>
          </a:xfrm>
          <a:prstGeom prst="rect">
            <a:avLst/>
          </a:prstGeom>
        </p:spPr>
      </p:pic>
      <p:pic>
        <p:nvPicPr>
          <p:cNvPr id="5" name="Picture 4">
            <a:extLst>
              <a:ext uri="{FF2B5EF4-FFF2-40B4-BE49-F238E27FC236}">
                <a16:creationId xmlns:a16="http://schemas.microsoft.com/office/drawing/2014/main" id="{BD7FEAB3-4309-4A13-A306-8F1CB8131085}"/>
              </a:ext>
            </a:extLst>
          </p:cNvPr>
          <p:cNvPicPr>
            <a:picLocks noChangeAspect="1"/>
          </p:cNvPicPr>
          <p:nvPr/>
        </p:nvPicPr>
        <p:blipFill rotWithShape="1">
          <a:blip r:embed="rId3"/>
          <a:srcRect l="21521" t="4097" r="16902" b="17612"/>
          <a:stretch/>
        </p:blipFill>
        <p:spPr>
          <a:xfrm>
            <a:off x="9016689" y="3254959"/>
            <a:ext cx="2911876" cy="2499873"/>
          </a:xfrm>
          <a:prstGeom prst="rect">
            <a:avLst/>
          </a:prstGeom>
        </p:spPr>
      </p:pic>
      <p:pic>
        <p:nvPicPr>
          <p:cNvPr id="6" name="Picture 5">
            <a:extLst>
              <a:ext uri="{FF2B5EF4-FFF2-40B4-BE49-F238E27FC236}">
                <a16:creationId xmlns:a16="http://schemas.microsoft.com/office/drawing/2014/main" id="{A541DE1E-F6F7-4A71-86D9-71DCFF5A5FC8}"/>
              </a:ext>
            </a:extLst>
          </p:cNvPr>
          <p:cNvPicPr>
            <a:picLocks noChangeAspect="1"/>
          </p:cNvPicPr>
          <p:nvPr/>
        </p:nvPicPr>
        <p:blipFill rotWithShape="1">
          <a:blip r:embed="rId4"/>
          <a:srcRect l="20328" t="13214" r="18045" b="19813"/>
          <a:stretch/>
        </p:blipFill>
        <p:spPr>
          <a:xfrm>
            <a:off x="157431" y="3673782"/>
            <a:ext cx="2914244" cy="2328614"/>
          </a:xfrm>
          <a:prstGeom prst="rect">
            <a:avLst/>
          </a:prstGeom>
        </p:spPr>
      </p:pic>
      <p:pic>
        <p:nvPicPr>
          <p:cNvPr id="2050" name="Picture 2">
            <a:extLst>
              <a:ext uri="{FF2B5EF4-FFF2-40B4-BE49-F238E27FC236}">
                <a16:creationId xmlns:a16="http://schemas.microsoft.com/office/drawing/2014/main" id="{1B9A008C-28E5-45C3-BD7A-B81A880398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203" t="11808" r="19348" b="20420"/>
          <a:stretch/>
        </p:blipFill>
        <p:spPr bwMode="auto">
          <a:xfrm>
            <a:off x="3071675" y="3574796"/>
            <a:ext cx="2736623" cy="23286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D8A23D-917B-454F-9539-63E2A5145CD6}"/>
              </a:ext>
            </a:extLst>
          </p:cNvPr>
          <p:cNvSpPr txBox="1"/>
          <p:nvPr/>
        </p:nvSpPr>
        <p:spPr>
          <a:xfrm>
            <a:off x="1033360" y="3223412"/>
            <a:ext cx="792480" cy="276999"/>
          </a:xfrm>
          <a:prstGeom prst="rect">
            <a:avLst/>
          </a:prstGeom>
          <a:noFill/>
        </p:spPr>
        <p:txBody>
          <a:bodyPr wrap="square" rtlCol="0">
            <a:spAutoFit/>
          </a:bodyPr>
          <a:lstStyle/>
          <a:p>
            <a:r>
              <a:rPr lang="en-SG" sz="1200" b="1" dirty="0"/>
              <a:t>Rating 5</a:t>
            </a:r>
            <a:endParaRPr lang="en-SG" b="1" dirty="0"/>
          </a:p>
        </p:txBody>
      </p:sp>
      <p:pic>
        <p:nvPicPr>
          <p:cNvPr id="9" name="Picture 8">
            <a:extLst>
              <a:ext uri="{FF2B5EF4-FFF2-40B4-BE49-F238E27FC236}">
                <a16:creationId xmlns:a16="http://schemas.microsoft.com/office/drawing/2014/main" id="{CBEAF24C-D0E5-4863-A556-E64669A34DA8}"/>
              </a:ext>
            </a:extLst>
          </p:cNvPr>
          <p:cNvPicPr>
            <a:picLocks noChangeAspect="1"/>
          </p:cNvPicPr>
          <p:nvPr/>
        </p:nvPicPr>
        <p:blipFill>
          <a:blip r:embed="rId6"/>
          <a:stretch>
            <a:fillRect/>
          </a:stretch>
        </p:blipFill>
        <p:spPr>
          <a:xfrm>
            <a:off x="7165495" y="3126676"/>
            <a:ext cx="792549" cy="329213"/>
          </a:xfrm>
          <a:prstGeom prst="rect">
            <a:avLst/>
          </a:prstGeom>
        </p:spPr>
      </p:pic>
      <p:sp>
        <p:nvSpPr>
          <p:cNvPr id="11" name="TextBox 10">
            <a:extLst>
              <a:ext uri="{FF2B5EF4-FFF2-40B4-BE49-F238E27FC236}">
                <a16:creationId xmlns:a16="http://schemas.microsoft.com/office/drawing/2014/main" id="{41208CAC-3341-4F4D-AB20-3972671CA5F2}"/>
              </a:ext>
            </a:extLst>
          </p:cNvPr>
          <p:cNvSpPr txBox="1"/>
          <p:nvPr/>
        </p:nvSpPr>
        <p:spPr>
          <a:xfrm>
            <a:off x="4057622" y="3261708"/>
            <a:ext cx="792480" cy="276999"/>
          </a:xfrm>
          <a:prstGeom prst="rect">
            <a:avLst/>
          </a:prstGeom>
          <a:noFill/>
        </p:spPr>
        <p:txBody>
          <a:bodyPr wrap="square" rtlCol="0">
            <a:spAutoFit/>
          </a:bodyPr>
          <a:lstStyle/>
          <a:p>
            <a:r>
              <a:rPr lang="en-SG" sz="1200" b="1" dirty="0"/>
              <a:t>Rest</a:t>
            </a:r>
            <a:endParaRPr lang="en-SG" b="1" dirty="0"/>
          </a:p>
        </p:txBody>
      </p:sp>
      <p:sp>
        <p:nvSpPr>
          <p:cNvPr id="12" name="TextBox 11">
            <a:extLst>
              <a:ext uri="{FF2B5EF4-FFF2-40B4-BE49-F238E27FC236}">
                <a16:creationId xmlns:a16="http://schemas.microsoft.com/office/drawing/2014/main" id="{ACB5DA84-22E5-4ED8-B01A-6B431A09088D}"/>
              </a:ext>
            </a:extLst>
          </p:cNvPr>
          <p:cNvSpPr txBox="1"/>
          <p:nvPr/>
        </p:nvSpPr>
        <p:spPr>
          <a:xfrm>
            <a:off x="9985640" y="3125103"/>
            <a:ext cx="792480" cy="276999"/>
          </a:xfrm>
          <a:prstGeom prst="rect">
            <a:avLst/>
          </a:prstGeom>
          <a:noFill/>
        </p:spPr>
        <p:txBody>
          <a:bodyPr wrap="square" rtlCol="0">
            <a:spAutoFit/>
          </a:bodyPr>
          <a:lstStyle/>
          <a:p>
            <a:r>
              <a:rPr lang="en-SG" sz="1200" b="1" dirty="0"/>
              <a:t>Rest</a:t>
            </a:r>
            <a:endParaRPr lang="en-SG" b="1" dirty="0"/>
          </a:p>
        </p:txBody>
      </p:sp>
      <p:sp>
        <p:nvSpPr>
          <p:cNvPr id="10" name="TextBox 9">
            <a:extLst>
              <a:ext uri="{FF2B5EF4-FFF2-40B4-BE49-F238E27FC236}">
                <a16:creationId xmlns:a16="http://schemas.microsoft.com/office/drawing/2014/main" id="{55A3AC79-503B-47A2-9A8B-31C360D18192}"/>
              </a:ext>
            </a:extLst>
          </p:cNvPr>
          <p:cNvSpPr txBox="1"/>
          <p:nvPr/>
        </p:nvSpPr>
        <p:spPr>
          <a:xfrm>
            <a:off x="2085366" y="5754833"/>
            <a:ext cx="2149283" cy="276999"/>
          </a:xfrm>
          <a:prstGeom prst="rect">
            <a:avLst/>
          </a:prstGeom>
          <a:noFill/>
        </p:spPr>
        <p:txBody>
          <a:bodyPr wrap="square" rtlCol="0">
            <a:spAutoFit/>
          </a:bodyPr>
          <a:lstStyle/>
          <a:p>
            <a:r>
              <a:rPr lang="en-SG" sz="1200" b="1" dirty="0"/>
              <a:t>With top 100 common words</a:t>
            </a:r>
          </a:p>
        </p:txBody>
      </p:sp>
      <p:sp>
        <p:nvSpPr>
          <p:cNvPr id="14" name="TextBox 13">
            <a:extLst>
              <a:ext uri="{FF2B5EF4-FFF2-40B4-BE49-F238E27FC236}">
                <a16:creationId xmlns:a16="http://schemas.microsoft.com/office/drawing/2014/main" id="{D8E96860-776C-4F94-82E7-149A3ADCADD4}"/>
              </a:ext>
            </a:extLst>
          </p:cNvPr>
          <p:cNvSpPr txBox="1"/>
          <p:nvPr/>
        </p:nvSpPr>
        <p:spPr>
          <a:xfrm>
            <a:off x="7909776" y="5692654"/>
            <a:ext cx="2601385" cy="276999"/>
          </a:xfrm>
          <a:prstGeom prst="rect">
            <a:avLst/>
          </a:prstGeom>
          <a:noFill/>
        </p:spPr>
        <p:txBody>
          <a:bodyPr wrap="square" rtlCol="0">
            <a:spAutoFit/>
          </a:bodyPr>
          <a:lstStyle/>
          <a:p>
            <a:r>
              <a:rPr lang="en-SG" sz="1200" b="1" dirty="0"/>
              <a:t>Without top 100 common words</a:t>
            </a:r>
          </a:p>
        </p:txBody>
      </p:sp>
    </p:spTree>
    <p:extLst>
      <p:ext uri="{BB962C8B-B14F-4D97-AF65-F5344CB8AC3E}">
        <p14:creationId xmlns:p14="http://schemas.microsoft.com/office/powerpoint/2010/main" val="2722018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B66C-CDDD-4FBE-B62E-6FBE09D6ED9E}"/>
              </a:ext>
            </a:extLst>
          </p:cNvPr>
          <p:cNvSpPr>
            <a:spLocks noGrp="1"/>
          </p:cNvSpPr>
          <p:nvPr>
            <p:ph type="title"/>
          </p:nvPr>
        </p:nvSpPr>
        <p:spPr/>
        <p:txBody>
          <a:bodyPr>
            <a:normAutofit/>
          </a:bodyPr>
          <a:lstStyle/>
          <a:p>
            <a:r>
              <a:rPr lang="en-SG" dirty="0"/>
              <a:t>Modelling and Evaluation-Binary Classification</a:t>
            </a:r>
          </a:p>
        </p:txBody>
      </p:sp>
      <p:pic>
        <p:nvPicPr>
          <p:cNvPr id="6" name="Content Placeholder 5">
            <a:extLst>
              <a:ext uri="{FF2B5EF4-FFF2-40B4-BE49-F238E27FC236}">
                <a16:creationId xmlns:a16="http://schemas.microsoft.com/office/drawing/2014/main" id="{25C9C94D-53C6-493D-A73F-4E5576157161}"/>
              </a:ext>
            </a:extLst>
          </p:cNvPr>
          <p:cNvPicPr>
            <a:picLocks noGrp="1" noChangeAspect="1"/>
          </p:cNvPicPr>
          <p:nvPr>
            <p:ph idx="1"/>
          </p:nvPr>
        </p:nvPicPr>
        <p:blipFill>
          <a:blip r:embed="rId2"/>
          <a:stretch>
            <a:fillRect/>
          </a:stretch>
        </p:blipFill>
        <p:spPr>
          <a:xfrm>
            <a:off x="2050742" y="2838398"/>
            <a:ext cx="7661429" cy="1564925"/>
          </a:xfrm>
        </p:spPr>
      </p:pic>
    </p:spTree>
    <p:extLst>
      <p:ext uri="{BB962C8B-B14F-4D97-AF65-F5344CB8AC3E}">
        <p14:creationId xmlns:p14="http://schemas.microsoft.com/office/powerpoint/2010/main" val="3393187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0A68-138C-4FC5-9DBC-2E10F1E35539}"/>
              </a:ext>
            </a:extLst>
          </p:cNvPr>
          <p:cNvSpPr>
            <a:spLocks noGrp="1"/>
          </p:cNvSpPr>
          <p:nvPr>
            <p:ph type="title"/>
          </p:nvPr>
        </p:nvSpPr>
        <p:spPr/>
        <p:txBody>
          <a:bodyPr/>
          <a:lstStyle/>
          <a:p>
            <a:r>
              <a:rPr lang="en-SG" dirty="0"/>
              <a:t>Conclusion</a:t>
            </a:r>
          </a:p>
        </p:txBody>
      </p:sp>
      <p:sp>
        <p:nvSpPr>
          <p:cNvPr id="3" name="Content Placeholder 2">
            <a:extLst>
              <a:ext uri="{FF2B5EF4-FFF2-40B4-BE49-F238E27FC236}">
                <a16:creationId xmlns:a16="http://schemas.microsoft.com/office/drawing/2014/main" id="{27E6414E-87B0-48FA-B25D-2522C3413A5C}"/>
              </a:ext>
            </a:extLst>
          </p:cNvPr>
          <p:cNvSpPr>
            <a:spLocks noGrp="1"/>
          </p:cNvSpPr>
          <p:nvPr>
            <p:ph idx="1"/>
          </p:nvPr>
        </p:nvSpPr>
        <p:spPr/>
        <p:txBody>
          <a:bodyPr>
            <a:noAutofit/>
          </a:bodyPr>
          <a:lstStyle/>
          <a:p>
            <a:r>
              <a:rPr lang="en-US" sz="1200" b="1" dirty="0"/>
              <a:t>-TripAdvisor is an ideal platform for H Hotel to partner. A reliable Machine learning model to predict the future Rating in the TripAdvisor platform is essential for evaluating the partnership's success.</a:t>
            </a:r>
          </a:p>
          <a:p>
            <a:endParaRPr lang="en-US" sz="1200" b="1" dirty="0"/>
          </a:p>
          <a:p>
            <a:r>
              <a:rPr lang="en-US" sz="1200" b="1" dirty="0"/>
              <a:t>-The Documents collected from uiuc.edu are preprocessed by removing the </a:t>
            </a:r>
            <a:r>
              <a:rPr lang="en-US" sz="1200" b="1" dirty="0" err="1"/>
              <a:t>stopwords</a:t>
            </a:r>
            <a:r>
              <a:rPr lang="en-US" sz="1200" b="1" dirty="0"/>
              <a:t> and punctuations and returning to based form words. We found the documents contained unnecessary information for modeling during the Data Exploring Analysis. We decided only to keep the adjective phrases for modeling. Considering the complexity of this project's features, we use the Multinomial NB and Logistic Regression modeling method to predict the outcomes.</a:t>
            </a:r>
          </a:p>
          <a:p>
            <a:endParaRPr lang="en-US" sz="1200" b="1" dirty="0"/>
          </a:p>
          <a:p>
            <a:r>
              <a:rPr lang="en-US" sz="1200" b="1" dirty="0"/>
              <a:t>-The result shows Multi-class classification did not perform as well as binary classification. Multi-class has very low accuracy in predicting a 1 to 5-star Rating and converting to Binary classification, a significate improvement for the accuracy. Features reduction will result in accuracy loss. Multinomial NB shows slightly better accuracy than logistic regression in Binary classification. We may deploy Multinomial NB to predict the possibility of getting a 5-star Rating in </a:t>
            </a:r>
            <a:r>
              <a:rPr lang="en-US" sz="1200" b="1" dirty="0" err="1"/>
              <a:t>Tripadvisor</a:t>
            </a:r>
            <a:r>
              <a:rPr lang="en-US" sz="1200" b="1" dirty="0"/>
              <a:t> for Hotel H.</a:t>
            </a:r>
          </a:p>
          <a:p>
            <a:r>
              <a:rPr lang="en-US" sz="1200" b="1" dirty="0"/>
              <a:t>-Further, we will continue to explore NLP techniques. We could dive deeper into aspect rating studying, opinion grouping the Text data, or sentimental analysis. Those will help to improve model performance in the future for sure.</a:t>
            </a:r>
            <a:endParaRPr lang="en-SG" sz="1200" b="1" dirty="0"/>
          </a:p>
        </p:txBody>
      </p:sp>
    </p:spTree>
    <p:extLst>
      <p:ext uri="{BB962C8B-B14F-4D97-AF65-F5344CB8AC3E}">
        <p14:creationId xmlns:p14="http://schemas.microsoft.com/office/powerpoint/2010/main" val="360449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DD9121B-03FB-406A-ABB9-25ECE1691C45}"/>
              </a:ext>
            </a:extLst>
          </p:cNvPr>
          <p:cNvPicPr>
            <a:picLocks noGrp="1" noChangeAspect="1"/>
          </p:cNvPicPr>
          <p:nvPr>
            <p:ph idx="1"/>
          </p:nvPr>
        </p:nvPicPr>
        <p:blipFill>
          <a:blip r:embed="rId3"/>
          <a:stretch>
            <a:fillRect/>
          </a:stretch>
        </p:blipFill>
        <p:spPr>
          <a:xfrm>
            <a:off x="6457951" y="1905000"/>
            <a:ext cx="5555418" cy="4390192"/>
          </a:xfrm>
          <a:effectLst>
            <a:softEdge rad="1270000"/>
          </a:effectLst>
        </p:spPr>
      </p:pic>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SG" dirty="0"/>
              <a:t>Problem Statement</a:t>
            </a:r>
            <a:endParaRPr lang="en-US" dirty="0"/>
          </a:p>
        </p:txBody>
      </p:sp>
      <p:sp>
        <p:nvSpPr>
          <p:cNvPr id="8" name="TextBox 7">
            <a:extLst>
              <a:ext uri="{FF2B5EF4-FFF2-40B4-BE49-F238E27FC236}">
                <a16:creationId xmlns:a16="http://schemas.microsoft.com/office/drawing/2014/main" id="{C7B9324F-C6A6-4EE2-A2D4-72984FBEF750}"/>
              </a:ext>
            </a:extLst>
          </p:cNvPr>
          <p:cNvSpPr txBox="1"/>
          <p:nvPr/>
        </p:nvSpPr>
        <p:spPr>
          <a:xfrm>
            <a:off x="1161098" y="2047875"/>
            <a:ext cx="5896928" cy="3693319"/>
          </a:xfrm>
          <a:prstGeom prst="rect">
            <a:avLst/>
          </a:prstGeom>
          <a:noFill/>
        </p:spPr>
        <p:txBody>
          <a:bodyPr wrap="square" rtlCol="0">
            <a:spAutoFit/>
          </a:bodyPr>
          <a:lstStyle/>
          <a:p>
            <a:r>
              <a:rPr lang="en-US" b="1" dirty="0"/>
              <a:t>The H hotel's business development department wants to list the hotel on the TripAdvisor website. The survey result shows 96% of TripAdvisor users consider review rating necessary when planning trips and booking hotels. With online reviews rating having such a strong influence on consumers, the Business Development team tasked the data analyzing unit to develop a model to predict possible H hotel review ratings on TripAdvisor after the listing based on their current customers' feedback Book.com or other platforms. It will reinforce the value of successful online reputation management for hotels and the resulting positive impact on revenue.</a:t>
            </a:r>
            <a:endParaRPr lang="en-SG" b="1" dirty="0"/>
          </a:p>
        </p:txBody>
      </p:sp>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5C07F-F130-48B4-A255-5BD1F73B90F1}"/>
              </a:ext>
            </a:extLst>
          </p:cNvPr>
          <p:cNvSpPr>
            <a:spLocks noGrp="1"/>
          </p:cNvSpPr>
          <p:nvPr>
            <p:ph type="title"/>
          </p:nvPr>
        </p:nvSpPr>
        <p:spPr/>
        <p:txBody>
          <a:bodyPr/>
          <a:lstStyle/>
          <a:p>
            <a:r>
              <a:rPr lang="en-SG" dirty="0"/>
              <a:t>Methodology</a:t>
            </a:r>
          </a:p>
        </p:txBody>
      </p:sp>
      <p:pic>
        <p:nvPicPr>
          <p:cNvPr id="5" name="Content Placeholder 4">
            <a:extLst>
              <a:ext uri="{FF2B5EF4-FFF2-40B4-BE49-F238E27FC236}">
                <a16:creationId xmlns:a16="http://schemas.microsoft.com/office/drawing/2014/main" id="{C153F48D-E209-45EF-A3FF-3A3BC06F8CE7}"/>
              </a:ext>
            </a:extLst>
          </p:cNvPr>
          <p:cNvPicPr>
            <a:picLocks noGrp="1" noChangeAspect="1"/>
          </p:cNvPicPr>
          <p:nvPr>
            <p:ph idx="1"/>
          </p:nvPr>
        </p:nvPicPr>
        <p:blipFill>
          <a:blip r:embed="rId2"/>
          <a:stretch>
            <a:fillRect/>
          </a:stretch>
        </p:blipFill>
        <p:spPr>
          <a:xfrm>
            <a:off x="1483042" y="1912144"/>
            <a:ext cx="9553575" cy="2038350"/>
          </a:xfrm>
        </p:spPr>
      </p:pic>
      <p:pic>
        <p:nvPicPr>
          <p:cNvPr id="6" name="Picture 5">
            <a:extLst>
              <a:ext uri="{FF2B5EF4-FFF2-40B4-BE49-F238E27FC236}">
                <a16:creationId xmlns:a16="http://schemas.microsoft.com/office/drawing/2014/main" id="{D4C2CF4D-0BE2-460D-8BCB-096B2155EC04}"/>
              </a:ext>
            </a:extLst>
          </p:cNvPr>
          <p:cNvPicPr>
            <a:picLocks noChangeAspect="1"/>
          </p:cNvPicPr>
          <p:nvPr/>
        </p:nvPicPr>
        <p:blipFill rotWithShape="1">
          <a:blip r:embed="rId3"/>
          <a:srcRect l="7977" t="17645" r="72938" b="19979"/>
          <a:stretch/>
        </p:blipFill>
        <p:spPr>
          <a:xfrm>
            <a:off x="1562470" y="4358936"/>
            <a:ext cx="682181" cy="727899"/>
          </a:xfrm>
          <a:prstGeom prst="rect">
            <a:avLst/>
          </a:prstGeom>
        </p:spPr>
      </p:pic>
      <p:sp>
        <p:nvSpPr>
          <p:cNvPr id="7" name="TextBox 6">
            <a:extLst>
              <a:ext uri="{FF2B5EF4-FFF2-40B4-BE49-F238E27FC236}">
                <a16:creationId xmlns:a16="http://schemas.microsoft.com/office/drawing/2014/main" id="{CF1AB128-DA74-4FEB-8FE5-877ACB0DFDEC}"/>
              </a:ext>
            </a:extLst>
          </p:cNvPr>
          <p:cNvSpPr txBox="1"/>
          <p:nvPr/>
        </p:nvSpPr>
        <p:spPr>
          <a:xfrm>
            <a:off x="2268865" y="4438834"/>
            <a:ext cx="1308836" cy="646331"/>
          </a:xfrm>
          <a:prstGeom prst="rect">
            <a:avLst/>
          </a:prstGeom>
          <a:noFill/>
        </p:spPr>
        <p:txBody>
          <a:bodyPr wrap="square" rtlCol="0">
            <a:spAutoFit/>
          </a:bodyPr>
          <a:lstStyle/>
          <a:p>
            <a:r>
              <a:rPr lang="en-SG" sz="1200" dirty="0"/>
              <a:t>Retrieve the TripAdvisor data from Website</a:t>
            </a:r>
          </a:p>
        </p:txBody>
      </p:sp>
      <p:pic>
        <p:nvPicPr>
          <p:cNvPr id="8" name="Picture 7">
            <a:extLst>
              <a:ext uri="{FF2B5EF4-FFF2-40B4-BE49-F238E27FC236}">
                <a16:creationId xmlns:a16="http://schemas.microsoft.com/office/drawing/2014/main" id="{A912E40D-55A5-44D0-BC51-5FF59A0A1CF5}"/>
              </a:ext>
            </a:extLst>
          </p:cNvPr>
          <p:cNvPicPr>
            <a:picLocks noChangeAspect="1"/>
          </p:cNvPicPr>
          <p:nvPr/>
        </p:nvPicPr>
        <p:blipFill>
          <a:blip r:embed="rId4"/>
          <a:stretch>
            <a:fillRect/>
          </a:stretch>
        </p:blipFill>
        <p:spPr>
          <a:xfrm flipH="1">
            <a:off x="4037647" y="3950494"/>
            <a:ext cx="1708055" cy="1207595"/>
          </a:xfrm>
          <a:prstGeom prst="rect">
            <a:avLst/>
          </a:prstGeom>
        </p:spPr>
      </p:pic>
      <p:sp>
        <p:nvSpPr>
          <p:cNvPr id="10" name="TextBox 9">
            <a:extLst>
              <a:ext uri="{FF2B5EF4-FFF2-40B4-BE49-F238E27FC236}">
                <a16:creationId xmlns:a16="http://schemas.microsoft.com/office/drawing/2014/main" id="{7F529867-9C4F-4875-B11B-C335CB090138}"/>
              </a:ext>
            </a:extLst>
          </p:cNvPr>
          <p:cNvSpPr txBox="1"/>
          <p:nvPr/>
        </p:nvSpPr>
        <p:spPr>
          <a:xfrm>
            <a:off x="4136994" y="5317724"/>
            <a:ext cx="1500326" cy="646331"/>
          </a:xfrm>
          <a:prstGeom prst="rect">
            <a:avLst/>
          </a:prstGeom>
          <a:noFill/>
        </p:spPr>
        <p:txBody>
          <a:bodyPr wrap="square" rtlCol="0">
            <a:spAutoFit/>
          </a:bodyPr>
          <a:lstStyle/>
          <a:p>
            <a:r>
              <a:rPr lang="en-US" sz="1200" dirty="0"/>
              <a:t>Cleaned and prepared the data for modelling.</a:t>
            </a:r>
            <a:endParaRPr lang="en-SG" sz="1200" dirty="0"/>
          </a:p>
        </p:txBody>
      </p:sp>
      <p:pic>
        <p:nvPicPr>
          <p:cNvPr id="11" name="Picture 10">
            <a:extLst>
              <a:ext uri="{FF2B5EF4-FFF2-40B4-BE49-F238E27FC236}">
                <a16:creationId xmlns:a16="http://schemas.microsoft.com/office/drawing/2014/main" id="{E261D2CD-766B-4AB1-B9FF-99DF9C51E39D}"/>
              </a:ext>
            </a:extLst>
          </p:cNvPr>
          <p:cNvPicPr>
            <a:picLocks noChangeAspect="1"/>
          </p:cNvPicPr>
          <p:nvPr/>
        </p:nvPicPr>
        <p:blipFill rotWithShape="1">
          <a:blip r:embed="rId5"/>
          <a:srcRect l="35796" t="6639" r="31717" b="751"/>
          <a:stretch/>
        </p:blipFill>
        <p:spPr>
          <a:xfrm>
            <a:off x="6714479" y="3950494"/>
            <a:ext cx="984017" cy="1012123"/>
          </a:xfrm>
          <a:prstGeom prst="rect">
            <a:avLst/>
          </a:prstGeom>
        </p:spPr>
      </p:pic>
      <p:sp>
        <p:nvSpPr>
          <p:cNvPr id="12" name="TextBox 11">
            <a:extLst>
              <a:ext uri="{FF2B5EF4-FFF2-40B4-BE49-F238E27FC236}">
                <a16:creationId xmlns:a16="http://schemas.microsoft.com/office/drawing/2014/main" id="{B9ED3203-BE26-49B7-AFE3-3AB2A5A93744}"/>
              </a:ext>
            </a:extLst>
          </p:cNvPr>
          <p:cNvSpPr txBox="1"/>
          <p:nvPr/>
        </p:nvSpPr>
        <p:spPr>
          <a:xfrm>
            <a:off x="6489577" y="5317724"/>
            <a:ext cx="1349406" cy="830997"/>
          </a:xfrm>
          <a:prstGeom prst="rect">
            <a:avLst/>
          </a:prstGeom>
          <a:noFill/>
        </p:spPr>
        <p:txBody>
          <a:bodyPr wrap="square" rtlCol="0">
            <a:spAutoFit/>
          </a:bodyPr>
          <a:lstStyle/>
          <a:p>
            <a:r>
              <a:rPr lang="en-US" sz="1200" dirty="0"/>
              <a:t>Selected best performing model based on highest accuracy score.</a:t>
            </a:r>
            <a:endParaRPr lang="en-SG" sz="1200" dirty="0"/>
          </a:p>
        </p:txBody>
      </p:sp>
      <p:sp>
        <p:nvSpPr>
          <p:cNvPr id="17" name="Arrow: Curved Up 16">
            <a:extLst>
              <a:ext uri="{FF2B5EF4-FFF2-40B4-BE49-F238E27FC236}">
                <a16:creationId xmlns:a16="http://schemas.microsoft.com/office/drawing/2014/main" id="{0646C611-F9F9-4CAF-8B29-A28F91B89BF8}"/>
              </a:ext>
            </a:extLst>
          </p:cNvPr>
          <p:cNvSpPr/>
          <p:nvPr/>
        </p:nvSpPr>
        <p:spPr>
          <a:xfrm rot="10800000">
            <a:off x="5456020" y="4641845"/>
            <a:ext cx="1034987" cy="71867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19" name="Picture 18">
            <a:extLst>
              <a:ext uri="{FF2B5EF4-FFF2-40B4-BE49-F238E27FC236}">
                <a16:creationId xmlns:a16="http://schemas.microsoft.com/office/drawing/2014/main" id="{3C1A6F69-BF44-4806-A48E-D659C55C9FB9}"/>
              </a:ext>
            </a:extLst>
          </p:cNvPr>
          <p:cNvPicPr>
            <a:picLocks noChangeAspect="1"/>
          </p:cNvPicPr>
          <p:nvPr/>
        </p:nvPicPr>
        <p:blipFill>
          <a:blip r:embed="rId6"/>
          <a:stretch>
            <a:fillRect/>
          </a:stretch>
        </p:blipFill>
        <p:spPr>
          <a:xfrm rot="11109702">
            <a:off x="5460001" y="5389157"/>
            <a:ext cx="1097364" cy="831342"/>
          </a:xfrm>
          <a:prstGeom prst="rect">
            <a:avLst/>
          </a:prstGeom>
        </p:spPr>
      </p:pic>
      <p:pic>
        <p:nvPicPr>
          <p:cNvPr id="20" name="Picture 19">
            <a:extLst>
              <a:ext uri="{FF2B5EF4-FFF2-40B4-BE49-F238E27FC236}">
                <a16:creationId xmlns:a16="http://schemas.microsoft.com/office/drawing/2014/main" id="{35D40B2A-55F3-4074-94D4-412EDF4783B2}"/>
              </a:ext>
            </a:extLst>
          </p:cNvPr>
          <p:cNvPicPr>
            <a:picLocks noChangeAspect="1"/>
          </p:cNvPicPr>
          <p:nvPr/>
        </p:nvPicPr>
        <p:blipFill rotWithShape="1">
          <a:blip r:embed="rId7"/>
          <a:srcRect l="30941" t="10224" r="10132" b="6338"/>
          <a:stretch/>
        </p:blipFill>
        <p:spPr>
          <a:xfrm>
            <a:off x="8667273" y="3932772"/>
            <a:ext cx="985422" cy="1012123"/>
          </a:xfrm>
          <a:prstGeom prst="rect">
            <a:avLst/>
          </a:prstGeom>
        </p:spPr>
      </p:pic>
      <p:sp>
        <p:nvSpPr>
          <p:cNvPr id="21" name="TextBox 20">
            <a:extLst>
              <a:ext uri="{FF2B5EF4-FFF2-40B4-BE49-F238E27FC236}">
                <a16:creationId xmlns:a16="http://schemas.microsoft.com/office/drawing/2014/main" id="{12C72EF1-27EF-4E7F-88CF-EF41E50806BD}"/>
              </a:ext>
            </a:extLst>
          </p:cNvPr>
          <p:cNvSpPr txBox="1"/>
          <p:nvPr/>
        </p:nvSpPr>
        <p:spPr>
          <a:xfrm>
            <a:off x="8667273" y="5360517"/>
            <a:ext cx="1799500" cy="646331"/>
          </a:xfrm>
          <a:prstGeom prst="rect">
            <a:avLst/>
          </a:prstGeom>
          <a:noFill/>
        </p:spPr>
        <p:txBody>
          <a:bodyPr wrap="square" rtlCol="0">
            <a:spAutoFit/>
          </a:bodyPr>
          <a:lstStyle/>
          <a:p>
            <a:r>
              <a:rPr lang="en-US" sz="1200" dirty="0"/>
              <a:t>Conclude our findings and Recommendations to improve our model.</a:t>
            </a:r>
            <a:endParaRPr lang="en-SG" sz="1200" dirty="0"/>
          </a:p>
        </p:txBody>
      </p:sp>
    </p:spTree>
    <p:extLst>
      <p:ext uri="{BB962C8B-B14F-4D97-AF65-F5344CB8AC3E}">
        <p14:creationId xmlns:p14="http://schemas.microsoft.com/office/powerpoint/2010/main" val="128425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0BC92-7F64-4F81-B325-81827DC6DAD7}"/>
              </a:ext>
            </a:extLst>
          </p:cNvPr>
          <p:cNvSpPr>
            <a:spLocks noGrp="1"/>
          </p:cNvSpPr>
          <p:nvPr>
            <p:ph type="title"/>
          </p:nvPr>
        </p:nvSpPr>
        <p:spPr/>
        <p:txBody>
          <a:bodyPr/>
          <a:lstStyle/>
          <a:p>
            <a:r>
              <a:rPr lang="en-SG" dirty="0"/>
              <a:t>Data Collection and Cleaning</a:t>
            </a:r>
          </a:p>
        </p:txBody>
      </p:sp>
      <p:graphicFrame>
        <p:nvGraphicFramePr>
          <p:cNvPr id="4" name="Content Placeholder 3">
            <a:extLst>
              <a:ext uri="{FF2B5EF4-FFF2-40B4-BE49-F238E27FC236}">
                <a16:creationId xmlns:a16="http://schemas.microsoft.com/office/drawing/2014/main" id="{7398642E-235A-4DE3-B79A-95EAE0A6DF82}"/>
              </a:ext>
            </a:extLst>
          </p:cNvPr>
          <p:cNvGraphicFramePr>
            <a:graphicFrameLocks noGrp="1"/>
          </p:cNvGraphicFramePr>
          <p:nvPr>
            <p:ph idx="1"/>
            <p:extLst>
              <p:ext uri="{D42A27DB-BD31-4B8C-83A1-F6EECF244321}">
                <p14:modId xmlns:p14="http://schemas.microsoft.com/office/powerpoint/2010/main" val="4047313386"/>
              </p:ext>
            </p:extLst>
          </p:nvPr>
        </p:nvGraphicFramePr>
        <p:xfrm>
          <a:off x="5960635" y="2054936"/>
          <a:ext cx="5107242" cy="4367405"/>
        </p:xfrm>
        <a:graphic>
          <a:graphicData uri="http://schemas.openxmlformats.org/drawingml/2006/table">
            <a:tbl>
              <a:tblPr/>
              <a:tblGrid>
                <a:gridCol w="1702414">
                  <a:extLst>
                    <a:ext uri="{9D8B030D-6E8A-4147-A177-3AD203B41FA5}">
                      <a16:colId xmlns:a16="http://schemas.microsoft.com/office/drawing/2014/main" val="201585435"/>
                    </a:ext>
                  </a:extLst>
                </a:gridCol>
                <a:gridCol w="1702414">
                  <a:extLst>
                    <a:ext uri="{9D8B030D-6E8A-4147-A177-3AD203B41FA5}">
                      <a16:colId xmlns:a16="http://schemas.microsoft.com/office/drawing/2014/main" val="1626340924"/>
                    </a:ext>
                  </a:extLst>
                </a:gridCol>
                <a:gridCol w="1702414">
                  <a:extLst>
                    <a:ext uri="{9D8B030D-6E8A-4147-A177-3AD203B41FA5}">
                      <a16:colId xmlns:a16="http://schemas.microsoft.com/office/drawing/2014/main" val="871981244"/>
                    </a:ext>
                  </a:extLst>
                </a:gridCol>
              </a:tblGrid>
              <a:tr h="215675">
                <a:tc>
                  <a:txBody>
                    <a:bodyPr/>
                    <a:lstStyle/>
                    <a:p>
                      <a:pPr algn="l" fontAlgn="ctr"/>
                      <a:r>
                        <a:rPr lang="en-SG" sz="900" b="1">
                          <a:effectLst/>
                        </a:rPr>
                        <a:t>Features</a:t>
                      </a:r>
                    </a:p>
                  </a:txBody>
                  <a:tcPr marL="46429" marR="46429" marT="23215" marB="23215" anchor="ctr">
                    <a:lnL>
                      <a:noFill/>
                    </a:lnL>
                    <a:lnR>
                      <a:noFill/>
                    </a:lnR>
                    <a:lnT>
                      <a:noFill/>
                    </a:lnT>
                    <a:lnB>
                      <a:noFill/>
                    </a:lnB>
                    <a:solidFill>
                      <a:srgbClr val="FFFFFF"/>
                    </a:solidFill>
                  </a:tcPr>
                </a:tc>
                <a:tc>
                  <a:txBody>
                    <a:bodyPr/>
                    <a:lstStyle/>
                    <a:p>
                      <a:pPr algn="l" fontAlgn="ctr"/>
                      <a:r>
                        <a:rPr lang="en-SG" sz="900" b="1">
                          <a:effectLst/>
                        </a:rPr>
                        <a:t>Type</a:t>
                      </a:r>
                    </a:p>
                  </a:txBody>
                  <a:tcPr marL="46429" marR="46429" marT="23215" marB="23215" anchor="ctr">
                    <a:lnL>
                      <a:noFill/>
                    </a:lnL>
                    <a:lnR>
                      <a:noFill/>
                    </a:lnR>
                    <a:lnT>
                      <a:noFill/>
                    </a:lnT>
                    <a:lnB>
                      <a:noFill/>
                    </a:lnB>
                    <a:solidFill>
                      <a:srgbClr val="FFFFFF"/>
                    </a:solidFill>
                  </a:tcPr>
                </a:tc>
                <a:tc>
                  <a:txBody>
                    <a:bodyPr/>
                    <a:lstStyle/>
                    <a:p>
                      <a:pPr algn="l" fontAlgn="ctr"/>
                      <a:r>
                        <a:rPr lang="en-SG" sz="900" b="1">
                          <a:effectLst/>
                        </a:rPr>
                        <a:t>Description</a:t>
                      </a:r>
                    </a:p>
                  </a:txBody>
                  <a:tcPr marL="46429" marR="46429" marT="23215" marB="23215" anchor="ctr">
                    <a:lnL>
                      <a:noFill/>
                    </a:lnL>
                    <a:lnR>
                      <a:noFill/>
                    </a:lnR>
                    <a:lnT>
                      <a:noFill/>
                    </a:lnT>
                    <a:lnB>
                      <a:noFill/>
                    </a:lnB>
                    <a:solidFill>
                      <a:srgbClr val="FFFFFF"/>
                    </a:solidFill>
                  </a:tcPr>
                </a:tc>
                <a:extLst>
                  <a:ext uri="{0D108BD9-81ED-4DB2-BD59-A6C34878D82A}">
                    <a16:rowId xmlns:a16="http://schemas.microsoft.com/office/drawing/2014/main" val="1820906493"/>
                  </a:ext>
                </a:extLst>
              </a:tr>
              <a:tr h="377430">
                <a:tc>
                  <a:txBody>
                    <a:bodyPr/>
                    <a:lstStyle/>
                    <a:p>
                      <a:pPr algn="l" fontAlgn="ctr"/>
                      <a:r>
                        <a:rPr lang="en-SG" sz="900">
                          <a:effectLst/>
                        </a:rPr>
                        <a:t>feature</a:t>
                      </a:r>
                    </a:p>
                  </a:txBody>
                  <a:tcPr marL="46429" marR="46429" marT="23215" marB="23215" anchor="ctr">
                    <a:lnL>
                      <a:noFill/>
                    </a:lnL>
                    <a:lnR>
                      <a:noFill/>
                    </a:lnR>
                    <a:lnT>
                      <a:noFill/>
                    </a:lnT>
                    <a:lnB>
                      <a:noFill/>
                    </a:lnB>
                    <a:solidFill>
                      <a:srgbClr val="F5F5F5"/>
                    </a:solidFill>
                  </a:tcPr>
                </a:tc>
                <a:tc>
                  <a:txBody>
                    <a:bodyPr/>
                    <a:lstStyle/>
                    <a:p>
                      <a:pPr algn="l" fontAlgn="ctr"/>
                      <a:r>
                        <a:rPr lang="en-SG" sz="900">
                          <a:effectLst/>
                        </a:rPr>
                        <a:t>string</a:t>
                      </a:r>
                    </a:p>
                  </a:txBody>
                  <a:tcPr marL="46429" marR="46429" marT="23215" marB="23215" anchor="ctr">
                    <a:lnL>
                      <a:noFill/>
                    </a:lnL>
                    <a:lnR>
                      <a:noFill/>
                    </a:lnR>
                    <a:lnT>
                      <a:noFill/>
                    </a:lnT>
                    <a:lnB>
                      <a:noFill/>
                    </a:lnB>
                    <a:solidFill>
                      <a:srgbClr val="F5F5F5"/>
                    </a:solidFill>
                  </a:tcPr>
                </a:tc>
                <a:tc>
                  <a:txBody>
                    <a:bodyPr/>
                    <a:lstStyle/>
                    <a:p>
                      <a:pPr algn="l" fontAlgn="ctr"/>
                      <a:r>
                        <a:rPr lang="en-US" sz="900">
                          <a:effectLst/>
                        </a:rPr>
                        <a:t>customer review combine review title and content</a:t>
                      </a:r>
                    </a:p>
                  </a:txBody>
                  <a:tcPr marL="46429" marR="46429" marT="23215" marB="23215" anchor="ctr">
                    <a:lnL>
                      <a:noFill/>
                    </a:lnL>
                    <a:lnR>
                      <a:noFill/>
                    </a:lnR>
                    <a:lnT>
                      <a:noFill/>
                    </a:lnT>
                    <a:lnB>
                      <a:noFill/>
                    </a:lnB>
                    <a:solidFill>
                      <a:srgbClr val="F5F5F5"/>
                    </a:solidFill>
                  </a:tcPr>
                </a:tc>
                <a:extLst>
                  <a:ext uri="{0D108BD9-81ED-4DB2-BD59-A6C34878D82A}">
                    <a16:rowId xmlns:a16="http://schemas.microsoft.com/office/drawing/2014/main" val="1339113075"/>
                  </a:ext>
                </a:extLst>
              </a:tr>
              <a:tr h="377430">
                <a:tc>
                  <a:txBody>
                    <a:bodyPr/>
                    <a:lstStyle/>
                    <a:p>
                      <a:pPr algn="l" fontAlgn="ctr"/>
                      <a:r>
                        <a:rPr lang="en-SG" sz="900">
                          <a:effectLst/>
                        </a:rPr>
                        <a:t>service</a:t>
                      </a:r>
                    </a:p>
                  </a:txBody>
                  <a:tcPr marL="46429" marR="46429" marT="23215" marB="23215" anchor="ctr">
                    <a:lnL>
                      <a:noFill/>
                    </a:lnL>
                    <a:lnR>
                      <a:noFill/>
                    </a:lnR>
                    <a:lnT>
                      <a:noFill/>
                    </a:lnT>
                    <a:lnB>
                      <a:noFill/>
                    </a:lnB>
                    <a:solidFill>
                      <a:srgbClr val="FFFFFF"/>
                    </a:solidFill>
                  </a:tcPr>
                </a:tc>
                <a:tc>
                  <a:txBody>
                    <a:bodyPr/>
                    <a:lstStyle/>
                    <a:p>
                      <a:pPr algn="l" fontAlgn="ctr"/>
                      <a:r>
                        <a:rPr lang="en-SG" sz="900">
                          <a:effectLst/>
                        </a:rPr>
                        <a:t>float</a:t>
                      </a:r>
                    </a:p>
                  </a:txBody>
                  <a:tcPr marL="46429" marR="46429" marT="23215" marB="23215" anchor="ctr">
                    <a:lnL>
                      <a:noFill/>
                    </a:lnL>
                    <a:lnR>
                      <a:noFill/>
                    </a:lnR>
                    <a:lnT>
                      <a:noFill/>
                    </a:lnT>
                    <a:lnB>
                      <a:noFill/>
                    </a:lnB>
                    <a:solidFill>
                      <a:srgbClr val="FFFFFF"/>
                    </a:solidFill>
                  </a:tcPr>
                </a:tc>
                <a:tc>
                  <a:txBody>
                    <a:bodyPr/>
                    <a:lstStyle/>
                    <a:p>
                      <a:pPr algn="l" fontAlgn="ctr"/>
                      <a:r>
                        <a:rPr lang="en-US" sz="900">
                          <a:effectLst/>
                        </a:rPr>
                        <a:t>rating 1 to 5 , 0: no rating for this aspect</a:t>
                      </a:r>
                    </a:p>
                  </a:txBody>
                  <a:tcPr marL="46429" marR="46429" marT="23215" marB="23215" anchor="ctr">
                    <a:lnL>
                      <a:noFill/>
                    </a:lnL>
                    <a:lnR>
                      <a:noFill/>
                    </a:lnR>
                    <a:lnT>
                      <a:noFill/>
                    </a:lnT>
                    <a:lnB>
                      <a:noFill/>
                    </a:lnB>
                    <a:solidFill>
                      <a:srgbClr val="FFFFFF"/>
                    </a:solidFill>
                  </a:tcPr>
                </a:tc>
                <a:extLst>
                  <a:ext uri="{0D108BD9-81ED-4DB2-BD59-A6C34878D82A}">
                    <a16:rowId xmlns:a16="http://schemas.microsoft.com/office/drawing/2014/main" val="932721449"/>
                  </a:ext>
                </a:extLst>
              </a:tr>
              <a:tr h="377430">
                <a:tc>
                  <a:txBody>
                    <a:bodyPr/>
                    <a:lstStyle/>
                    <a:p>
                      <a:pPr algn="l" fontAlgn="ctr"/>
                      <a:r>
                        <a:rPr lang="en-SG" sz="900">
                          <a:effectLst/>
                        </a:rPr>
                        <a:t>cleanliness</a:t>
                      </a:r>
                    </a:p>
                  </a:txBody>
                  <a:tcPr marL="46429" marR="46429" marT="23215" marB="23215" anchor="ctr">
                    <a:lnL>
                      <a:noFill/>
                    </a:lnL>
                    <a:lnR>
                      <a:noFill/>
                    </a:lnR>
                    <a:lnT>
                      <a:noFill/>
                    </a:lnT>
                    <a:lnB>
                      <a:noFill/>
                    </a:lnB>
                    <a:solidFill>
                      <a:srgbClr val="FFFFFF"/>
                    </a:solidFill>
                  </a:tcPr>
                </a:tc>
                <a:tc>
                  <a:txBody>
                    <a:bodyPr/>
                    <a:lstStyle/>
                    <a:p>
                      <a:pPr algn="l" fontAlgn="ctr"/>
                      <a:r>
                        <a:rPr lang="en-SG" sz="900">
                          <a:effectLst/>
                        </a:rPr>
                        <a:t>float</a:t>
                      </a:r>
                    </a:p>
                  </a:txBody>
                  <a:tcPr marL="46429" marR="46429" marT="23215" marB="23215" anchor="ctr">
                    <a:lnL>
                      <a:noFill/>
                    </a:lnL>
                    <a:lnR>
                      <a:noFill/>
                    </a:lnR>
                    <a:lnT>
                      <a:noFill/>
                    </a:lnT>
                    <a:lnB>
                      <a:noFill/>
                    </a:lnB>
                    <a:solidFill>
                      <a:srgbClr val="FFFFFF"/>
                    </a:solidFill>
                  </a:tcPr>
                </a:tc>
                <a:tc>
                  <a:txBody>
                    <a:bodyPr/>
                    <a:lstStyle/>
                    <a:p>
                      <a:pPr algn="l" fontAlgn="ctr"/>
                      <a:r>
                        <a:rPr lang="en-US" sz="900">
                          <a:effectLst/>
                        </a:rPr>
                        <a:t>rating 1 to 5 , 0: no rating for this aspect</a:t>
                      </a:r>
                    </a:p>
                  </a:txBody>
                  <a:tcPr marL="46429" marR="46429" marT="23215" marB="23215" anchor="ctr">
                    <a:lnL>
                      <a:noFill/>
                    </a:lnL>
                    <a:lnR>
                      <a:noFill/>
                    </a:lnR>
                    <a:lnT>
                      <a:noFill/>
                    </a:lnT>
                    <a:lnB>
                      <a:noFill/>
                    </a:lnB>
                    <a:solidFill>
                      <a:srgbClr val="FFFFFF"/>
                    </a:solidFill>
                  </a:tcPr>
                </a:tc>
                <a:extLst>
                  <a:ext uri="{0D108BD9-81ED-4DB2-BD59-A6C34878D82A}">
                    <a16:rowId xmlns:a16="http://schemas.microsoft.com/office/drawing/2014/main" val="26353617"/>
                  </a:ext>
                </a:extLst>
              </a:tr>
              <a:tr h="377430">
                <a:tc>
                  <a:txBody>
                    <a:bodyPr/>
                    <a:lstStyle/>
                    <a:p>
                      <a:pPr algn="l" fontAlgn="ctr"/>
                      <a:r>
                        <a:rPr lang="en-SG" sz="900">
                          <a:effectLst/>
                        </a:rPr>
                        <a:t>overall</a:t>
                      </a:r>
                    </a:p>
                  </a:txBody>
                  <a:tcPr marL="46429" marR="46429" marT="23215" marB="23215" anchor="ctr">
                    <a:lnL>
                      <a:noFill/>
                    </a:lnL>
                    <a:lnR>
                      <a:noFill/>
                    </a:lnR>
                    <a:lnT>
                      <a:noFill/>
                    </a:lnT>
                    <a:lnB>
                      <a:noFill/>
                    </a:lnB>
                    <a:solidFill>
                      <a:srgbClr val="FFFFFF"/>
                    </a:solidFill>
                  </a:tcPr>
                </a:tc>
                <a:tc>
                  <a:txBody>
                    <a:bodyPr/>
                    <a:lstStyle/>
                    <a:p>
                      <a:pPr algn="l" fontAlgn="ctr"/>
                      <a:r>
                        <a:rPr lang="en-SG" sz="900">
                          <a:effectLst/>
                        </a:rPr>
                        <a:t>float</a:t>
                      </a:r>
                    </a:p>
                  </a:txBody>
                  <a:tcPr marL="46429" marR="46429" marT="23215" marB="23215" anchor="ctr">
                    <a:lnL>
                      <a:noFill/>
                    </a:lnL>
                    <a:lnR>
                      <a:noFill/>
                    </a:lnR>
                    <a:lnT>
                      <a:noFill/>
                    </a:lnT>
                    <a:lnB>
                      <a:noFill/>
                    </a:lnB>
                    <a:solidFill>
                      <a:srgbClr val="FFFFFF"/>
                    </a:solidFill>
                  </a:tcPr>
                </a:tc>
                <a:tc>
                  <a:txBody>
                    <a:bodyPr/>
                    <a:lstStyle/>
                    <a:p>
                      <a:pPr algn="l" fontAlgn="ctr"/>
                      <a:r>
                        <a:rPr lang="en-US" sz="900">
                          <a:effectLst/>
                        </a:rPr>
                        <a:t>rating 1 to 5 , 0: no rating for this aspect</a:t>
                      </a:r>
                    </a:p>
                  </a:txBody>
                  <a:tcPr marL="46429" marR="46429" marT="23215" marB="23215" anchor="ctr">
                    <a:lnL>
                      <a:noFill/>
                    </a:lnL>
                    <a:lnR>
                      <a:noFill/>
                    </a:lnR>
                    <a:lnT>
                      <a:noFill/>
                    </a:lnT>
                    <a:lnB>
                      <a:noFill/>
                    </a:lnB>
                    <a:solidFill>
                      <a:srgbClr val="FFFFFF"/>
                    </a:solidFill>
                  </a:tcPr>
                </a:tc>
                <a:extLst>
                  <a:ext uri="{0D108BD9-81ED-4DB2-BD59-A6C34878D82A}">
                    <a16:rowId xmlns:a16="http://schemas.microsoft.com/office/drawing/2014/main" val="792510935"/>
                  </a:ext>
                </a:extLst>
              </a:tr>
              <a:tr h="377430">
                <a:tc>
                  <a:txBody>
                    <a:bodyPr/>
                    <a:lstStyle/>
                    <a:p>
                      <a:pPr algn="l" fontAlgn="ctr"/>
                      <a:r>
                        <a:rPr lang="en-SG" sz="900">
                          <a:effectLst/>
                        </a:rPr>
                        <a:t>value</a:t>
                      </a:r>
                    </a:p>
                  </a:txBody>
                  <a:tcPr marL="46429" marR="46429" marT="23215" marB="23215" anchor="ctr">
                    <a:lnL>
                      <a:noFill/>
                    </a:lnL>
                    <a:lnR>
                      <a:noFill/>
                    </a:lnR>
                    <a:lnT>
                      <a:noFill/>
                    </a:lnT>
                    <a:lnB>
                      <a:noFill/>
                    </a:lnB>
                    <a:solidFill>
                      <a:srgbClr val="F5F5F5"/>
                    </a:solidFill>
                  </a:tcPr>
                </a:tc>
                <a:tc>
                  <a:txBody>
                    <a:bodyPr/>
                    <a:lstStyle/>
                    <a:p>
                      <a:pPr algn="l" fontAlgn="ctr"/>
                      <a:r>
                        <a:rPr lang="en-SG" sz="900">
                          <a:effectLst/>
                        </a:rPr>
                        <a:t>float</a:t>
                      </a:r>
                    </a:p>
                  </a:txBody>
                  <a:tcPr marL="46429" marR="46429" marT="23215" marB="23215" anchor="ctr">
                    <a:lnL>
                      <a:noFill/>
                    </a:lnL>
                    <a:lnR>
                      <a:noFill/>
                    </a:lnR>
                    <a:lnT>
                      <a:noFill/>
                    </a:lnT>
                    <a:lnB>
                      <a:noFill/>
                    </a:lnB>
                    <a:solidFill>
                      <a:srgbClr val="F5F5F5"/>
                    </a:solidFill>
                  </a:tcPr>
                </a:tc>
                <a:tc>
                  <a:txBody>
                    <a:bodyPr/>
                    <a:lstStyle/>
                    <a:p>
                      <a:pPr algn="l" fontAlgn="ctr"/>
                      <a:r>
                        <a:rPr lang="en-US" sz="900">
                          <a:effectLst/>
                        </a:rPr>
                        <a:t>rating 1 to 5 , 0: no rating for this aspect</a:t>
                      </a:r>
                    </a:p>
                  </a:txBody>
                  <a:tcPr marL="46429" marR="46429" marT="23215" marB="23215" anchor="ctr">
                    <a:lnL>
                      <a:noFill/>
                    </a:lnL>
                    <a:lnR>
                      <a:noFill/>
                    </a:lnR>
                    <a:lnT>
                      <a:noFill/>
                    </a:lnT>
                    <a:lnB>
                      <a:noFill/>
                    </a:lnB>
                    <a:solidFill>
                      <a:srgbClr val="F5F5F5"/>
                    </a:solidFill>
                  </a:tcPr>
                </a:tc>
                <a:extLst>
                  <a:ext uri="{0D108BD9-81ED-4DB2-BD59-A6C34878D82A}">
                    <a16:rowId xmlns:a16="http://schemas.microsoft.com/office/drawing/2014/main" val="517577721"/>
                  </a:ext>
                </a:extLst>
              </a:tr>
              <a:tr h="377430">
                <a:tc>
                  <a:txBody>
                    <a:bodyPr/>
                    <a:lstStyle/>
                    <a:p>
                      <a:pPr algn="l" fontAlgn="ctr"/>
                      <a:r>
                        <a:rPr lang="en-SG" sz="900">
                          <a:effectLst/>
                        </a:rPr>
                        <a:t>sleep_quality</a:t>
                      </a:r>
                    </a:p>
                  </a:txBody>
                  <a:tcPr marL="46429" marR="46429" marT="23215" marB="23215" anchor="ctr">
                    <a:lnL>
                      <a:noFill/>
                    </a:lnL>
                    <a:lnR>
                      <a:noFill/>
                    </a:lnR>
                    <a:lnT>
                      <a:noFill/>
                    </a:lnT>
                    <a:lnB>
                      <a:noFill/>
                    </a:lnB>
                    <a:solidFill>
                      <a:srgbClr val="FFFFFF"/>
                    </a:solidFill>
                  </a:tcPr>
                </a:tc>
                <a:tc>
                  <a:txBody>
                    <a:bodyPr/>
                    <a:lstStyle/>
                    <a:p>
                      <a:pPr algn="l" fontAlgn="ctr"/>
                      <a:r>
                        <a:rPr lang="en-SG" sz="900">
                          <a:effectLst/>
                        </a:rPr>
                        <a:t>float</a:t>
                      </a:r>
                    </a:p>
                  </a:txBody>
                  <a:tcPr marL="46429" marR="46429" marT="23215" marB="23215" anchor="ctr">
                    <a:lnL>
                      <a:noFill/>
                    </a:lnL>
                    <a:lnR>
                      <a:noFill/>
                    </a:lnR>
                    <a:lnT>
                      <a:noFill/>
                    </a:lnT>
                    <a:lnB>
                      <a:noFill/>
                    </a:lnB>
                    <a:solidFill>
                      <a:srgbClr val="FFFFFF"/>
                    </a:solidFill>
                  </a:tcPr>
                </a:tc>
                <a:tc>
                  <a:txBody>
                    <a:bodyPr/>
                    <a:lstStyle/>
                    <a:p>
                      <a:pPr algn="l" fontAlgn="ctr"/>
                      <a:r>
                        <a:rPr lang="en-US" sz="900">
                          <a:effectLst/>
                        </a:rPr>
                        <a:t>rating 1 to 5 , 0: no rating for this aspect</a:t>
                      </a:r>
                    </a:p>
                  </a:txBody>
                  <a:tcPr marL="46429" marR="46429" marT="23215" marB="23215" anchor="ctr">
                    <a:lnL>
                      <a:noFill/>
                    </a:lnL>
                    <a:lnR>
                      <a:noFill/>
                    </a:lnR>
                    <a:lnT>
                      <a:noFill/>
                    </a:lnT>
                    <a:lnB>
                      <a:noFill/>
                    </a:lnB>
                    <a:solidFill>
                      <a:srgbClr val="FFFFFF"/>
                    </a:solidFill>
                  </a:tcPr>
                </a:tc>
                <a:extLst>
                  <a:ext uri="{0D108BD9-81ED-4DB2-BD59-A6C34878D82A}">
                    <a16:rowId xmlns:a16="http://schemas.microsoft.com/office/drawing/2014/main" val="2729311348"/>
                  </a:ext>
                </a:extLst>
              </a:tr>
              <a:tr h="377430">
                <a:tc>
                  <a:txBody>
                    <a:bodyPr/>
                    <a:lstStyle/>
                    <a:p>
                      <a:pPr algn="l" fontAlgn="ctr"/>
                      <a:r>
                        <a:rPr lang="en-SG" sz="900">
                          <a:effectLst/>
                        </a:rPr>
                        <a:t>room</a:t>
                      </a:r>
                    </a:p>
                  </a:txBody>
                  <a:tcPr marL="46429" marR="46429" marT="23215" marB="23215" anchor="ctr">
                    <a:lnL>
                      <a:noFill/>
                    </a:lnL>
                    <a:lnR>
                      <a:noFill/>
                    </a:lnR>
                    <a:lnT>
                      <a:noFill/>
                    </a:lnT>
                    <a:lnB>
                      <a:noFill/>
                    </a:lnB>
                    <a:solidFill>
                      <a:srgbClr val="F5F5F5"/>
                    </a:solidFill>
                  </a:tcPr>
                </a:tc>
                <a:tc>
                  <a:txBody>
                    <a:bodyPr/>
                    <a:lstStyle/>
                    <a:p>
                      <a:pPr algn="l" fontAlgn="ctr"/>
                      <a:r>
                        <a:rPr lang="en-SG" sz="900" dirty="0">
                          <a:effectLst/>
                        </a:rPr>
                        <a:t>float</a:t>
                      </a:r>
                    </a:p>
                  </a:txBody>
                  <a:tcPr marL="46429" marR="46429" marT="23215" marB="23215" anchor="ctr">
                    <a:lnL>
                      <a:noFill/>
                    </a:lnL>
                    <a:lnR>
                      <a:noFill/>
                    </a:lnR>
                    <a:lnT>
                      <a:noFill/>
                    </a:lnT>
                    <a:lnB>
                      <a:noFill/>
                    </a:lnB>
                    <a:solidFill>
                      <a:srgbClr val="F5F5F5"/>
                    </a:solidFill>
                  </a:tcPr>
                </a:tc>
                <a:tc>
                  <a:txBody>
                    <a:bodyPr/>
                    <a:lstStyle/>
                    <a:p>
                      <a:pPr algn="l" fontAlgn="ctr"/>
                      <a:r>
                        <a:rPr lang="en-US" sz="900">
                          <a:effectLst/>
                        </a:rPr>
                        <a:t>rating 1 to 5 , 0: no rating for this aspect</a:t>
                      </a:r>
                    </a:p>
                  </a:txBody>
                  <a:tcPr marL="46429" marR="46429" marT="23215" marB="23215" anchor="ctr">
                    <a:lnL>
                      <a:noFill/>
                    </a:lnL>
                    <a:lnR>
                      <a:noFill/>
                    </a:lnR>
                    <a:lnT>
                      <a:noFill/>
                    </a:lnT>
                    <a:lnB>
                      <a:noFill/>
                    </a:lnB>
                    <a:solidFill>
                      <a:srgbClr val="F5F5F5"/>
                    </a:solidFill>
                  </a:tcPr>
                </a:tc>
                <a:extLst>
                  <a:ext uri="{0D108BD9-81ED-4DB2-BD59-A6C34878D82A}">
                    <a16:rowId xmlns:a16="http://schemas.microsoft.com/office/drawing/2014/main" val="3243397231"/>
                  </a:ext>
                </a:extLst>
              </a:tr>
              <a:tr h="377430">
                <a:tc>
                  <a:txBody>
                    <a:bodyPr/>
                    <a:lstStyle/>
                    <a:p>
                      <a:pPr algn="l" fontAlgn="ctr"/>
                      <a:r>
                        <a:rPr lang="en-SG" sz="900">
                          <a:effectLst/>
                        </a:rPr>
                        <a:t>location</a:t>
                      </a:r>
                    </a:p>
                  </a:txBody>
                  <a:tcPr marL="46429" marR="46429" marT="23215" marB="23215" anchor="ctr">
                    <a:lnL>
                      <a:noFill/>
                    </a:lnL>
                    <a:lnR>
                      <a:noFill/>
                    </a:lnR>
                    <a:lnT>
                      <a:noFill/>
                    </a:lnT>
                    <a:lnB>
                      <a:noFill/>
                    </a:lnB>
                    <a:solidFill>
                      <a:srgbClr val="FFFFFF"/>
                    </a:solidFill>
                  </a:tcPr>
                </a:tc>
                <a:tc>
                  <a:txBody>
                    <a:bodyPr/>
                    <a:lstStyle/>
                    <a:p>
                      <a:pPr algn="l" fontAlgn="ctr"/>
                      <a:r>
                        <a:rPr lang="en-SG" sz="900">
                          <a:effectLst/>
                        </a:rPr>
                        <a:t>float</a:t>
                      </a:r>
                    </a:p>
                  </a:txBody>
                  <a:tcPr marL="46429" marR="46429" marT="23215" marB="23215" anchor="ctr">
                    <a:lnL>
                      <a:noFill/>
                    </a:lnL>
                    <a:lnR>
                      <a:noFill/>
                    </a:lnR>
                    <a:lnT>
                      <a:noFill/>
                    </a:lnT>
                    <a:lnB>
                      <a:noFill/>
                    </a:lnB>
                    <a:solidFill>
                      <a:srgbClr val="FFFFFF"/>
                    </a:solidFill>
                  </a:tcPr>
                </a:tc>
                <a:tc>
                  <a:txBody>
                    <a:bodyPr/>
                    <a:lstStyle/>
                    <a:p>
                      <a:pPr algn="l" fontAlgn="ctr"/>
                      <a:r>
                        <a:rPr lang="en-US" sz="900">
                          <a:effectLst/>
                        </a:rPr>
                        <a:t>rating 1 to 5 , 0: no rating for this aspect</a:t>
                      </a:r>
                    </a:p>
                  </a:txBody>
                  <a:tcPr marL="46429" marR="46429" marT="23215" marB="23215" anchor="ctr">
                    <a:lnL>
                      <a:noFill/>
                    </a:lnL>
                    <a:lnR>
                      <a:noFill/>
                    </a:lnR>
                    <a:lnT>
                      <a:noFill/>
                    </a:lnT>
                    <a:lnB>
                      <a:noFill/>
                    </a:lnB>
                    <a:solidFill>
                      <a:srgbClr val="FFFFFF"/>
                    </a:solidFill>
                  </a:tcPr>
                </a:tc>
                <a:extLst>
                  <a:ext uri="{0D108BD9-81ED-4DB2-BD59-A6C34878D82A}">
                    <a16:rowId xmlns:a16="http://schemas.microsoft.com/office/drawing/2014/main" val="3114105206"/>
                  </a:ext>
                </a:extLst>
              </a:tr>
              <a:tr h="377430">
                <a:tc>
                  <a:txBody>
                    <a:bodyPr/>
                    <a:lstStyle/>
                    <a:p>
                      <a:pPr algn="l" fontAlgn="ctr"/>
                      <a:r>
                        <a:rPr lang="en-SG" sz="900">
                          <a:effectLst/>
                        </a:rPr>
                        <a:t>internet_service</a:t>
                      </a:r>
                    </a:p>
                  </a:txBody>
                  <a:tcPr marL="46429" marR="46429" marT="23215" marB="23215" anchor="ctr">
                    <a:lnL>
                      <a:noFill/>
                    </a:lnL>
                    <a:lnR>
                      <a:noFill/>
                    </a:lnR>
                    <a:lnT>
                      <a:noFill/>
                    </a:lnT>
                    <a:lnB>
                      <a:noFill/>
                    </a:lnB>
                    <a:solidFill>
                      <a:srgbClr val="F5F5F5"/>
                    </a:solidFill>
                  </a:tcPr>
                </a:tc>
                <a:tc>
                  <a:txBody>
                    <a:bodyPr/>
                    <a:lstStyle/>
                    <a:p>
                      <a:pPr algn="l" fontAlgn="ctr"/>
                      <a:r>
                        <a:rPr lang="en-SG" sz="900">
                          <a:effectLst/>
                        </a:rPr>
                        <a:t>float</a:t>
                      </a:r>
                    </a:p>
                  </a:txBody>
                  <a:tcPr marL="46429" marR="46429" marT="23215" marB="23215" anchor="ctr">
                    <a:lnL>
                      <a:noFill/>
                    </a:lnL>
                    <a:lnR>
                      <a:noFill/>
                    </a:lnR>
                    <a:lnT>
                      <a:noFill/>
                    </a:lnT>
                    <a:lnB>
                      <a:noFill/>
                    </a:lnB>
                    <a:solidFill>
                      <a:srgbClr val="F5F5F5"/>
                    </a:solidFill>
                  </a:tcPr>
                </a:tc>
                <a:tc>
                  <a:txBody>
                    <a:bodyPr/>
                    <a:lstStyle/>
                    <a:p>
                      <a:pPr algn="l" fontAlgn="ctr"/>
                      <a:r>
                        <a:rPr lang="en-US" sz="900">
                          <a:effectLst/>
                        </a:rPr>
                        <a:t>rating 1 to 5 , 0: no rating for this aspect</a:t>
                      </a:r>
                    </a:p>
                  </a:txBody>
                  <a:tcPr marL="46429" marR="46429" marT="23215" marB="23215" anchor="ctr">
                    <a:lnL>
                      <a:noFill/>
                    </a:lnL>
                    <a:lnR>
                      <a:noFill/>
                    </a:lnR>
                    <a:lnT>
                      <a:noFill/>
                    </a:lnT>
                    <a:lnB>
                      <a:noFill/>
                    </a:lnB>
                    <a:solidFill>
                      <a:srgbClr val="F5F5F5"/>
                    </a:solidFill>
                  </a:tcPr>
                </a:tc>
                <a:extLst>
                  <a:ext uri="{0D108BD9-81ED-4DB2-BD59-A6C34878D82A}">
                    <a16:rowId xmlns:a16="http://schemas.microsoft.com/office/drawing/2014/main" val="148032088"/>
                  </a:ext>
                </a:extLst>
              </a:tr>
              <a:tr h="377430">
                <a:tc>
                  <a:txBody>
                    <a:bodyPr/>
                    <a:lstStyle/>
                    <a:p>
                      <a:pPr algn="l" fontAlgn="ctr"/>
                      <a:r>
                        <a:rPr lang="en-SG" sz="900">
                          <a:effectLst/>
                        </a:rPr>
                        <a:t>business_service</a:t>
                      </a:r>
                    </a:p>
                  </a:txBody>
                  <a:tcPr marL="46429" marR="46429" marT="23215" marB="23215" anchor="ctr">
                    <a:lnL>
                      <a:noFill/>
                    </a:lnL>
                    <a:lnR>
                      <a:noFill/>
                    </a:lnR>
                    <a:lnT>
                      <a:noFill/>
                    </a:lnT>
                    <a:lnB>
                      <a:noFill/>
                    </a:lnB>
                    <a:solidFill>
                      <a:srgbClr val="FFFFFF"/>
                    </a:solidFill>
                  </a:tcPr>
                </a:tc>
                <a:tc>
                  <a:txBody>
                    <a:bodyPr/>
                    <a:lstStyle/>
                    <a:p>
                      <a:pPr algn="l" fontAlgn="ctr"/>
                      <a:r>
                        <a:rPr lang="en-SG" sz="900">
                          <a:effectLst/>
                        </a:rPr>
                        <a:t>float</a:t>
                      </a:r>
                    </a:p>
                  </a:txBody>
                  <a:tcPr marL="46429" marR="46429" marT="23215" marB="23215" anchor="ctr">
                    <a:lnL>
                      <a:noFill/>
                    </a:lnL>
                    <a:lnR>
                      <a:noFill/>
                    </a:lnR>
                    <a:lnT>
                      <a:noFill/>
                    </a:lnT>
                    <a:lnB>
                      <a:noFill/>
                    </a:lnB>
                    <a:solidFill>
                      <a:srgbClr val="FFFFFF"/>
                    </a:solidFill>
                  </a:tcPr>
                </a:tc>
                <a:tc>
                  <a:txBody>
                    <a:bodyPr/>
                    <a:lstStyle/>
                    <a:p>
                      <a:pPr algn="l" fontAlgn="ctr"/>
                      <a:r>
                        <a:rPr lang="en-US" sz="900">
                          <a:effectLst/>
                        </a:rPr>
                        <a:t>rating 1 to 5 , 0: no rating for this aspect</a:t>
                      </a:r>
                    </a:p>
                  </a:txBody>
                  <a:tcPr marL="46429" marR="46429" marT="23215" marB="23215" anchor="ctr">
                    <a:lnL>
                      <a:noFill/>
                    </a:lnL>
                    <a:lnR>
                      <a:noFill/>
                    </a:lnR>
                    <a:lnT>
                      <a:noFill/>
                    </a:lnT>
                    <a:lnB>
                      <a:noFill/>
                    </a:lnB>
                    <a:solidFill>
                      <a:srgbClr val="FFFFFF"/>
                    </a:solidFill>
                  </a:tcPr>
                </a:tc>
                <a:extLst>
                  <a:ext uri="{0D108BD9-81ED-4DB2-BD59-A6C34878D82A}">
                    <a16:rowId xmlns:a16="http://schemas.microsoft.com/office/drawing/2014/main" val="2720717112"/>
                  </a:ext>
                </a:extLst>
              </a:tr>
              <a:tr h="377430">
                <a:tc>
                  <a:txBody>
                    <a:bodyPr/>
                    <a:lstStyle/>
                    <a:p>
                      <a:pPr algn="l" fontAlgn="ctr"/>
                      <a:r>
                        <a:rPr lang="en-SG" sz="900">
                          <a:effectLst/>
                        </a:rPr>
                        <a:t>front_desk</a:t>
                      </a:r>
                    </a:p>
                  </a:txBody>
                  <a:tcPr marL="46429" marR="46429" marT="23215" marB="23215" anchor="ctr">
                    <a:lnL>
                      <a:noFill/>
                    </a:lnL>
                    <a:lnR>
                      <a:noFill/>
                    </a:lnR>
                    <a:lnT>
                      <a:noFill/>
                    </a:lnT>
                    <a:lnB>
                      <a:noFill/>
                    </a:lnB>
                    <a:solidFill>
                      <a:srgbClr val="F5F5F5"/>
                    </a:solidFill>
                  </a:tcPr>
                </a:tc>
                <a:tc>
                  <a:txBody>
                    <a:bodyPr/>
                    <a:lstStyle/>
                    <a:p>
                      <a:pPr algn="l" fontAlgn="ctr"/>
                      <a:r>
                        <a:rPr lang="en-SG" sz="900">
                          <a:effectLst/>
                        </a:rPr>
                        <a:t>float</a:t>
                      </a:r>
                    </a:p>
                  </a:txBody>
                  <a:tcPr marL="46429" marR="46429" marT="23215" marB="23215" anchor="ctr">
                    <a:lnL>
                      <a:noFill/>
                    </a:lnL>
                    <a:lnR>
                      <a:noFill/>
                    </a:lnR>
                    <a:lnT>
                      <a:noFill/>
                    </a:lnT>
                    <a:lnB>
                      <a:noFill/>
                    </a:lnB>
                    <a:solidFill>
                      <a:srgbClr val="F5F5F5"/>
                    </a:solidFill>
                  </a:tcPr>
                </a:tc>
                <a:tc>
                  <a:txBody>
                    <a:bodyPr/>
                    <a:lstStyle/>
                    <a:p>
                      <a:pPr algn="l" fontAlgn="ctr"/>
                      <a:r>
                        <a:rPr lang="en-US" sz="900" dirty="0">
                          <a:effectLst/>
                        </a:rPr>
                        <a:t>rating 1 to 5 , 0: no rating for this aspect</a:t>
                      </a:r>
                    </a:p>
                  </a:txBody>
                  <a:tcPr marL="46429" marR="46429" marT="23215" marB="23215" anchor="ctr">
                    <a:lnL>
                      <a:noFill/>
                    </a:lnL>
                    <a:lnR>
                      <a:noFill/>
                    </a:lnR>
                    <a:lnT>
                      <a:noFill/>
                    </a:lnT>
                    <a:lnB>
                      <a:noFill/>
                    </a:lnB>
                    <a:solidFill>
                      <a:srgbClr val="F5F5F5"/>
                    </a:solidFill>
                  </a:tcPr>
                </a:tc>
                <a:extLst>
                  <a:ext uri="{0D108BD9-81ED-4DB2-BD59-A6C34878D82A}">
                    <a16:rowId xmlns:a16="http://schemas.microsoft.com/office/drawing/2014/main" val="3770620645"/>
                  </a:ext>
                </a:extLst>
              </a:tr>
            </a:tbl>
          </a:graphicData>
        </a:graphic>
      </p:graphicFrame>
      <p:sp>
        <p:nvSpPr>
          <p:cNvPr id="5" name="Rectangle 1">
            <a:extLst>
              <a:ext uri="{FF2B5EF4-FFF2-40B4-BE49-F238E27FC236}">
                <a16:creationId xmlns:a16="http://schemas.microsoft.com/office/drawing/2014/main" id="{BC5D5A30-AA53-44F1-B54D-33B6B64696B8}"/>
              </a:ext>
            </a:extLst>
          </p:cNvPr>
          <p:cNvSpPr>
            <a:spLocks noChangeArrowheads="1"/>
          </p:cNvSpPr>
          <p:nvPr/>
        </p:nvSpPr>
        <p:spPr bwMode="auto">
          <a:xfrm>
            <a:off x="2388093" y="-532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21EC11CF-CB66-45DB-B508-82B3071C1109}"/>
              </a:ext>
            </a:extLst>
          </p:cNvPr>
          <p:cNvSpPr txBox="1"/>
          <p:nvPr/>
        </p:nvSpPr>
        <p:spPr>
          <a:xfrm>
            <a:off x="1162975" y="2175029"/>
            <a:ext cx="4678532" cy="4247317"/>
          </a:xfrm>
          <a:prstGeom prst="rect">
            <a:avLst/>
          </a:prstGeom>
          <a:noFill/>
        </p:spPr>
        <p:txBody>
          <a:bodyPr wrap="square" rtlCol="0">
            <a:spAutoFit/>
          </a:bodyPr>
          <a:lstStyle/>
          <a:p>
            <a:r>
              <a:rPr lang="en-US" b="1" dirty="0"/>
              <a:t>-TripAdvisor dataset download from the [website](</a:t>
            </a:r>
            <a:r>
              <a:rPr lang="en-US" b="1" dirty="0">
                <a:hlinkClick r:id="rId2"/>
              </a:rPr>
              <a:t>http://times.cs.uiuc.edu/~wang296/Data/</a:t>
            </a:r>
            <a:r>
              <a:rPr lang="en-US" b="1" dirty="0"/>
              <a:t>).</a:t>
            </a:r>
          </a:p>
          <a:p>
            <a:r>
              <a:rPr lang="en-US" b="1" dirty="0"/>
              <a:t> </a:t>
            </a:r>
          </a:p>
          <a:p>
            <a:r>
              <a:rPr lang="en-US" b="1" dirty="0"/>
              <a:t>-It contains 12,773 JSON files; each JSON file contains the reviews and the ratings from different aspects. </a:t>
            </a:r>
          </a:p>
          <a:p>
            <a:endParaRPr lang="en-US" b="1" dirty="0"/>
          </a:p>
          <a:p>
            <a:r>
              <a:rPr lang="en-US" b="1" dirty="0"/>
              <a:t>-Removed the duplicate values</a:t>
            </a:r>
          </a:p>
          <a:p>
            <a:endParaRPr lang="en-US" b="1" dirty="0"/>
          </a:p>
          <a:p>
            <a:r>
              <a:rPr lang="en-US" b="1" dirty="0"/>
              <a:t>-Replaced outliers with the reasonable value</a:t>
            </a:r>
          </a:p>
          <a:p>
            <a:endParaRPr lang="en-US" b="1" dirty="0"/>
          </a:p>
          <a:p>
            <a:r>
              <a:rPr lang="en-US" b="1" dirty="0"/>
              <a:t>-Convert origin data to appropriate data type and format for further process</a:t>
            </a:r>
            <a:endParaRPr lang="en-SG" b="1" dirty="0"/>
          </a:p>
        </p:txBody>
      </p:sp>
    </p:spTree>
    <p:extLst>
      <p:ext uri="{BB962C8B-B14F-4D97-AF65-F5344CB8AC3E}">
        <p14:creationId xmlns:p14="http://schemas.microsoft.com/office/powerpoint/2010/main" val="2564737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EA21-2626-4293-9422-3C381B275237}"/>
              </a:ext>
            </a:extLst>
          </p:cNvPr>
          <p:cNvSpPr>
            <a:spLocks noGrp="1"/>
          </p:cNvSpPr>
          <p:nvPr>
            <p:ph type="title"/>
          </p:nvPr>
        </p:nvSpPr>
        <p:spPr/>
        <p:txBody>
          <a:bodyPr>
            <a:normAutofit/>
          </a:bodyPr>
          <a:lstStyle/>
          <a:p>
            <a:r>
              <a:rPr lang="en-SG" dirty="0"/>
              <a:t>Data Exploration</a:t>
            </a:r>
          </a:p>
        </p:txBody>
      </p:sp>
      <p:sp>
        <p:nvSpPr>
          <p:cNvPr id="3" name="Content Placeholder 2">
            <a:extLst>
              <a:ext uri="{FF2B5EF4-FFF2-40B4-BE49-F238E27FC236}">
                <a16:creationId xmlns:a16="http://schemas.microsoft.com/office/drawing/2014/main" id="{2318892C-B73A-4922-BD64-6A0E1563A7D2}"/>
              </a:ext>
            </a:extLst>
          </p:cNvPr>
          <p:cNvSpPr>
            <a:spLocks noGrp="1"/>
          </p:cNvSpPr>
          <p:nvPr>
            <p:ph idx="1"/>
          </p:nvPr>
        </p:nvSpPr>
        <p:spPr/>
        <p:txBody>
          <a:bodyPr/>
          <a:lstStyle/>
          <a:p>
            <a:r>
              <a:rPr lang="en-SG" sz="1800" dirty="0"/>
              <a:t>1. problem: Unbalance Data set for all Classes               2. problem: unwanted information in review text</a:t>
            </a:r>
          </a:p>
          <a:p>
            <a:r>
              <a:rPr lang="en-SG" dirty="0"/>
              <a:t>   </a:t>
            </a:r>
            <a:r>
              <a:rPr lang="en-SG" sz="1800" dirty="0"/>
              <a:t>solution: Balance the dataset                                    solution:  only extract the adjective words</a:t>
            </a:r>
          </a:p>
        </p:txBody>
      </p:sp>
      <p:pic>
        <p:nvPicPr>
          <p:cNvPr id="2050" name="Picture 2">
            <a:extLst>
              <a:ext uri="{FF2B5EF4-FFF2-40B4-BE49-F238E27FC236}">
                <a16:creationId xmlns:a16="http://schemas.microsoft.com/office/drawing/2014/main" id="{8311F4B6-50DF-4A32-98FC-52863E152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894" y="3053919"/>
            <a:ext cx="4128117" cy="21839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6FF6FAB-F48D-4B9B-8C3C-280CF847C3F7}"/>
              </a:ext>
            </a:extLst>
          </p:cNvPr>
          <p:cNvPicPr>
            <a:picLocks noChangeAspect="1"/>
          </p:cNvPicPr>
          <p:nvPr/>
        </p:nvPicPr>
        <p:blipFill>
          <a:blip r:embed="rId3"/>
          <a:stretch>
            <a:fillRect/>
          </a:stretch>
        </p:blipFill>
        <p:spPr>
          <a:xfrm>
            <a:off x="7348352" y="3223042"/>
            <a:ext cx="3248025" cy="2152650"/>
          </a:xfrm>
          <a:prstGeom prst="rect">
            <a:avLst/>
          </a:prstGeom>
        </p:spPr>
      </p:pic>
    </p:spTree>
    <p:extLst>
      <p:ext uri="{BB962C8B-B14F-4D97-AF65-F5344CB8AC3E}">
        <p14:creationId xmlns:p14="http://schemas.microsoft.com/office/powerpoint/2010/main" val="4086792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8266-EB06-4A0B-BF7B-2FFB936E3F84}"/>
              </a:ext>
            </a:extLst>
          </p:cNvPr>
          <p:cNvSpPr>
            <a:spLocks noGrp="1"/>
          </p:cNvSpPr>
          <p:nvPr>
            <p:ph type="title"/>
          </p:nvPr>
        </p:nvSpPr>
        <p:spPr/>
        <p:txBody>
          <a:bodyPr/>
          <a:lstStyle/>
          <a:p>
            <a:r>
              <a:rPr lang="en-SG" dirty="0"/>
              <a:t>Text Mining-Word Cloud</a:t>
            </a:r>
          </a:p>
        </p:txBody>
      </p:sp>
      <p:pic>
        <p:nvPicPr>
          <p:cNvPr id="4" name="Content Placeholder 3">
            <a:extLst>
              <a:ext uri="{FF2B5EF4-FFF2-40B4-BE49-F238E27FC236}">
                <a16:creationId xmlns:a16="http://schemas.microsoft.com/office/drawing/2014/main" id="{EBFD86FA-FF8D-496B-A138-7F90A217C68C}"/>
              </a:ext>
            </a:extLst>
          </p:cNvPr>
          <p:cNvPicPr>
            <a:picLocks noGrp="1" noChangeAspect="1"/>
          </p:cNvPicPr>
          <p:nvPr>
            <p:ph idx="1"/>
          </p:nvPr>
        </p:nvPicPr>
        <p:blipFill>
          <a:blip r:embed="rId2"/>
          <a:stretch>
            <a:fillRect/>
          </a:stretch>
        </p:blipFill>
        <p:spPr>
          <a:xfrm>
            <a:off x="500051" y="1908744"/>
            <a:ext cx="2296415" cy="2752148"/>
          </a:xfrm>
          <a:prstGeom prst="rect">
            <a:avLst/>
          </a:prstGeom>
        </p:spPr>
      </p:pic>
      <p:pic>
        <p:nvPicPr>
          <p:cNvPr id="5" name="Picture 4">
            <a:extLst>
              <a:ext uri="{FF2B5EF4-FFF2-40B4-BE49-F238E27FC236}">
                <a16:creationId xmlns:a16="http://schemas.microsoft.com/office/drawing/2014/main" id="{2378B86C-5E94-4488-B23F-DF559D741E56}"/>
              </a:ext>
            </a:extLst>
          </p:cNvPr>
          <p:cNvPicPr>
            <a:picLocks noChangeAspect="1"/>
          </p:cNvPicPr>
          <p:nvPr/>
        </p:nvPicPr>
        <p:blipFill>
          <a:blip r:embed="rId3"/>
          <a:stretch>
            <a:fillRect/>
          </a:stretch>
        </p:blipFill>
        <p:spPr>
          <a:xfrm>
            <a:off x="2680538" y="3305600"/>
            <a:ext cx="2454491" cy="2941594"/>
          </a:xfrm>
          <a:prstGeom prst="rect">
            <a:avLst/>
          </a:prstGeom>
        </p:spPr>
      </p:pic>
      <p:pic>
        <p:nvPicPr>
          <p:cNvPr id="6" name="Picture 5">
            <a:extLst>
              <a:ext uri="{FF2B5EF4-FFF2-40B4-BE49-F238E27FC236}">
                <a16:creationId xmlns:a16="http://schemas.microsoft.com/office/drawing/2014/main" id="{5A1A89E4-D47A-4DE3-986D-1C0FF6BC6B68}"/>
              </a:ext>
            </a:extLst>
          </p:cNvPr>
          <p:cNvPicPr>
            <a:picLocks noChangeAspect="1"/>
          </p:cNvPicPr>
          <p:nvPr/>
        </p:nvPicPr>
        <p:blipFill>
          <a:blip r:embed="rId4"/>
          <a:stretch>
            <a:fillRect/>
          </a:stretch>
        </p:blipFill>
        <p:spPr>
          <a:xfrm>
            <a:off x="5135028" y="1908744"/>
            <a:ext cx="2387513" cy="2965097"/>
          </a:xfrm>
          <a:prstGeom prst="rect">
            <a:avLst/>
          </a:prstGeom>
        </p:spPr>
      </p:pic>
      <p:pic>
        <p:nvPicPr>
          <p:cNvPr id="7" name="Picture 6">
            <a:extLst>
              <a:ext uri="{FF2B5EF4-FFF2-40B4-BE49-F238E27FC236}">
                <a16:creationId xmlns:a16="http://schemas.microsoft.com/office/drawing/2014/main" id="{C7AAE06E-99ED-460F-BA5A-18084A0D482C}"/>
              </a:ext>
            </a:extLst>
          </p:cNvPr>
          <p:cNvPicPr>
            <a:picLocks noChangeAspect="1"/>
          </p:cNvPicPr>
          <p:nvPr/>
        </p:nvPicPr>
        <p:blipFill>
          <a:blip r:embed="rId5"/>
          <a:stretch>
            <a:fillRect/>
          </a:stretch>
        </p:blipFill>
        <p:spPr>
          <a:xfrm>
            <a:off x="7056973" y="3430318"/>
            <a:ext cx="2408976" cy="2887046"/>
          </a:xfrm>
          <a:prstGeom prst="rect">
            <a:avLst/>
          </a:prstGeom>
        </p:spPr>
      </p:pic>
      <p:pic>
        <p:nvPicPr>
          <p:cNvPr id="8" name="Picture 7">
            <a:extLst>
              <a:ext uri="{FF2B5EF4-FFF2-40B4-BE49-F238E27FC236}">
                <a16:creationId xmlns:a16="http://schemas.microsoft.com/office/drawing/2014/main" id="{2B622104-71BB-450D-BC6F-ADB18EF04237}"/>
              </a:ext>
            </a:extLst>
          </p:cNvPr>
          <p:cNvPicPr>
            <a:picLocks noChangeAspect="1"/>
          </p:cNvPicPr>
          <p:nvPr/>
        </p:nvPicPr>
        <p:blipFill>
          <a:blip r:embed="rId6"/>
          <a:stretch>
            <a:fillRect/>
          </a:stretch>
        </p:blipFill>
        <p:spPr>
          <a:xfrm>
            <a:off x="9367400" y="1908744"/>
            <a:ext cx="2469591" cy="2959690"/>
          </a:xfrm>
          <a:prstGeom prst="rect">
            <a:avLst/>
          </a:prstGeom>
        </p:spPr>
      </p:pic>
    </p:spTree>
    <p:extLst>
      <p:ext uri="{BB962C8B-B14F-4D97-AF65-F5344CB8AC3E}">
        <p14:creationId xmlns:p14="http://schemas.microsoft.com/office/powerpoint/2010/main" val="1402030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8969-9A5D-42DA-A791-A689E805075C}"/>
              </a:ext>
            </a:extLst>
          </p:cNvPr>
          <p:cNvSpPr>
            <a:spLocks noGrp="1"/>
          </p:cNvSpPr>
          <p:nvPr>
            <p:ph type="title"/>
          </p:nvPr>
        </p:nvSpPr>
        <p:spPr/>
        <p:txBody>
          <a:bodyPr/>
          <a:lstStyle/>
          <a:p>
            <a:r>
              <a:rPr lang="en-SG" dirty="0"/>
              <a:t>Text Mining-Bar Chart</a:t>
            </a:r>
          </a:p>
        </p:txBody>
      </p:sp>
      <p:pic>
        <p:nvPicPr>
          <p:cNvPr id="3074" name="Picture 2">
            <a:extLst>
              <a:ext uri="{FF2B5EF4-FFF2-40B4-BE49-F238E27FC236}">
                <a16:creationId xmlns:a16="http://schemas.microsoft.com/office/drawing/2014/main" id="{D336C765-448E-4BB2-B390-10E353F5B1B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1424"/>
          <a:stretch/>
        </p:blipFill>
        <p:spPr bwMode="auto">
          <a:xfrm>
            <a:off x="861133" y="2117078"/>
            <a:ext cx="4873842" cy="37244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A4C1E42-1211-40A5-9F33-F35C6BC9F807}"/>
              </a:ext>
            </a:extLst>
          </p:cNvPr>
          <p:cNvPicPr>
            <a:picLocks noChangeAspect="1"/>
          </p:cNvPicPr>
          <p:nvPr/>
        </p:nvPicPr>
        <p:blipFill rotWithShape="1">
          <a:blip r:embed="rId3"/>
          <a:srcRect t="39741"/>
          <a:stretch/>
        </p:blipFill>
        <p:spPr>
          <a:xfrm>
            <a:off x="6267635" y="1"/>
            <a:ext cx="5486400" cy="6436310"/>
          </a:xfrm>
          <a:prstGeom prst="rect">
            <a:avLst/>
          </a:prstGeom>
        </p:spPr>
      </p:pic>
    </p:spTree>
    <p:extLst>
      <p:ext uri="{BB962C8B-B14F-4D97-AF65-F5344CB8AC3E}">
        <p14:creationId xmlns:p14="http://schemas.microsoft.com/office/powerpoint/2010/main" val="22218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96A1-16EA-4398-9E45-94BD9400CCC4}"/>
              </a:ext>
            </a:extLst>
          </p:cNvPr>
          <p:cNvSpPr>
            <a:spLocks noGrp="1"/>
          </p:cNvSpPr>
          <p:nvPr>
            <p:ph type="title"/>
          </p:nvPr>
        </p:nvSpPr>
        <p:spPr/>
        <p:txBody>
          <a:bodyPr/>
          <a:lstStyle/>
          <a:p>
            <a:r>
              <a:rPr lang="en-SG" dirty="0"/>
              <a:t>Modelling and Evaluation</a:t>
            </a:r>
          </a:p>
        </p:txBody>
      </p:sp>
      <p:sp>
        <p:nvSpPr>
          <p:cNvPr id="11" name="TextBox 10">
            <a:extLst>
              <a:ext uri="{FF2B5EF4-FFF2-40B4-BE49-F238E27FC236}">
                <a16:creationId xmlns:a16="http://schemas.microsoft.com/office/drawing/2014/main" id="{D57F92CD-0F8B-4D4B-A446-59F3B0F3EFD0}"/>
              </a:ext>
            </a:extLst>
          </p:cNvPr>
          <p:cNvSpPr txBox="1"/>
          <p:nvPr/>
        </p:nvSpPr>
        <p:spPr>
          <a:xfrm>
            <a:off x="1358283" y="4176417"/>
            <a:ext cx="2024109" cy="369332"/>
          </a:xfrm>
          <a:prstGeom prst="rect">
            <a:avLst/>
          </a:prstGeom>
          <a:noFill/>
        </p:spPr>
        <p:txBody>
          <a:bodyPr wrap="square" rtlCol="0">
            <a:spAutoFit/>
          </a:bodyPr>
          <a:lstStyle/>
          <a:p>
            <a:r>
              <a:rPr lang="en-SG" b="1" dirty="0"/>
              <a:t>Dummy Classifier</a:t>
            </a:r>
          </a:p>
        </p:txBody>
      </p:sp>
      <p:sp>
        <p:nvSpPr>
          <p:cNvPr id="13" name="TextBox 12">
            <a:extLst>
              <a:ext uri="{FF2B5EF4-FFF2-40B4-BE49-F238E27FC236}">
                <a16:creationId xmlns:a16="http://schemas.microsoft.com/office/drawing/2014/main" id="{B84987A2-DC23-425E-A586-92B177341724}"/>
              </a:ext>
            </a:extLst>
          </p:cNvPr>
          <p:cNvSpPr txBox="1"/>
          <p:nvPr/>
        </p:nvSpPr>
        <p:spPr>
          <a:xfrm>
            <a:off x="4891596" y="3551068"/>
            <a:ext cx="2006354" cy="369332"/>
          </a:xfrm>
          <a:prstGeom prst="rect">
            <a:avLst/>
          </a:prstGeom>
          <a:noFill/>
        </p:spPr>
        <p:txBody>
          <a:bodyPr wrap="square" rtlCol="0">
            <a:spAutoFit/>
          </a:bodyPr>
          <a:lstStyle/>
          <a:p>
            <a:r>
              <a:rPr lang="en-SG" b="1" dirty="0"/>
              <a:t>Multinomial NB</a:t>
            </a:r>
          </a:p>
        </p:txBody>
      </p:sp>
      <p:sp>
        <p:nvSpPr>
          <p:cNvPr id="14" name="TextBox 13">
            <a:extLst>
              <a:ext uri="{FF2B5EF4-FFF2-40B4-BE49-F238E27FC236}">
                <a16:creationId xmlns:a16="http://schemas.microsoft.com/office/drawing/2014/main" id="{86313C4B-B56D-4B10-A0A2-5054B498F879}"/>
              </a:ext>
            </a:extLst>
          </p:cNvPr>
          <p:cNvSpPr txBox="1"/>
          <p:nvPr/>
        </p:nvSpPr>
        <p:spPr>
          <a:xfrm>
            <a:off x="8780016" y="4243526"/>
            <a:ext cx="2299316" cy="369332"/>
          </a:xfrm>
          <a:prstGeom prst="rect">
            <a:avLst/>
          </a:prstGeom>
          <a:noFill/>
        </p:spPr>
        <p:txBody>
          <a:bodyPr wrap="square" rtlCol="0">
            <a:spAutoFit/>
          </a:bodyPr>
          <a:lstStyle/>
          <a:p>
            <a:r>
              <a:rPr lang="en-SG" b="1" dirty="0"/>
              <a:t>Logistic Regression</a:t>
            </a:r>
          </a:p>
        </p:txBody>
      </p:sp>
      <p:pic>
        <p:nvPicPr>
          <p:cNvPr id="7" name="Content Placeholder 6">
            <a:extLst>
              <a:ext uri="{FF2B5EF4-FFF2-40B4-BE49-F238E27FC236}">
                <a16:creationId xmlns:a16="http://schemas.microsoft.com/office/drawing/2014/main" id="{93AF71DF-1826-453B-B0A0-315BBCCD425E}"/>
              </a:ext>
            </a:extLst>
          </p:cNvPr>
          <p:cNvPicPr>
            <a:picLocks noGrp="1" noChangeAspect="1"/>
          </p:cNvPicPr>
          <p:nvPr>
            <p:ph idx="1"/>
          </p:nvPr>
        </p:nvPicPr>
        <p:blipFill>
          <a:blip r:embed="rId2"/>
          <a:stretch>
            <a:fillRect/>
          </a:stretch>
        </p:blipFill>
        <p:spPr>
          <a:xfrm>
            <a:off x="277898" y="2121924"/>
            <a:ext cx="4008467" cy="1798476"/>
          </a:xfrm>
        </p:spPr>
      </p:pic>
      <p:pic>
        <p:nvPicPr>
          <p:cNvPr id="12" name="Picture 11">
            <a:extLst>
              <a:ext uri="{FF2B5EF4-FFF2-40B4-BE49-F238E27FC236}">
                <a16:creationId xmlns:a16="http://schemas.microsoft.com/office/drawing/2014/main" id="{78B87FB8-AAAC-4EFF-B8A1-2DC3B8FA2F60}"/>
              </a:ext>
            </a:extLst>
          </p:cNvPr>
          <p:cNvPicPr>
            <a:picLocks noChangeAspect="1"/>
          </p:cNvPicPr>
          <p:nvPr/>
        </p:nvPicPr>
        <p:blipFill>
          <a:blip r:embed="rId3"/>
          <a:stretch>
            <a:fillRect/>
          </a:stretch>
        </p:blipFill>
        <p:spPr>
          <a:xfrm>
            <a:off x="3411985" y="4219647"/>
            <a:ext cx="4206605" cy="1905165"/>
          </a:xfrm>
          <a:prstGeom prst="rect">
            <a:avLst/>
          </a:prstGeom>
        </p:spPr>
      </p:pic>
      <p:pic>
        <p:nvPicPr>
          <p:cNvPr id="16" name="Picture 15">
            <a:extLst>
              <a:ext uri="{FF2B5EF4-FFF2-40B4-BE49-F238E27FC236}">
                <a16:creationId xmlns:a16="http://schemas.microsoft.com/office/drawing/2014/main" id="{70BB688E-B10E-4156-BDB2-3B0D486AB028}"/>
              </a:ext>
            </a:extLst>
          </p:cNvPr>
          <p:cNvPicPr>
            <a:picLocks noChangeAspect="1"/>
          </p:cNvPicPr>
          <p:nvPr/>
        </p:nvPicPr>
        <p:blipFill>
          <a:blip r:embed="rId4"/>
          <a:stretch>
            <a:fillRect/>
          </a:stretch>
        </p:blipFill>
        <p:spPr>
          <a:xfrm>
            <a:off x="7618590" y="2018300"/>
            <a:ext cx="4168501" cy="1920406"/>
          </a:xfrm>
          <a:prstGeom prst="rect">
            <a:avLst/>
          </a:prstGeom>
        </p:spPr>
      </p:pic>
    </p:spTree>
    <p:extLst>
      <p:ext uri="{BB962C8B-B14F-4D97-AF65-F5344CB8AC3E}">
        <p14:creationId xmlns:p14="http://schemas.microsoft.com/office/powerpoint/2010/main" val="3259245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1AE1E-215F-4B83-96B9-3F898A0D5440}"/>
              </a:ext>
            </a:extLst>
          </p:cNvPr>
          <p:cNvSpPr>
            <a:spLocks noGrp="1"/>
          </p:cNvSpPr>
          <p:nvPr>
            <p:ph type="title"/>
          </p:nvPr>
        </p:nvSpPr>
        <p:spPr/>
        <p:txBody>
          <a:bodyPr/>
          <a:lstStyle/>
          <a:p>
            <a:r>
              <a:rPr lang="en-SG" dirty="0"/>
              <a:t>Text Mining-Word Cloud without Top 100 common words</a:t>
            </a:r>
          </a:p>
        </p:txBody>
      </p:sp>
      <p:pic>
        <p:nvPicPr>
          <p:cNvPr id="4" name="Content Placeholder 3">
            <a:extLst>
              <a:ext uri="{FF2B5EF4-FFF2-40B4-BE49-F238E27FC236}">
                <a16:creationId xmlns:a16="http://schemas.microsoft.com/office/drawing/2014/main" id="{949736A9-3808-488F-BD06-789EF7F874CD}"/>
              </a:ext>
            </a:extLst>
          </p:cNvPr>
          <p:cNvPicPr>
            <a:picLocks noGrp="1" noChangeAspect="1"/>
          </p:cNvPicPr>
          <p:nvPr>
            <p:ph idx="1"/>
          </p:nvPr>
        </p:nvPicPr>
        <p:blipFill>
          <a:blip r:embed="rId2"/>
          <a:stretch>
            <a:fillRect/>
          </a:stretch>
        </p:blipFill>
        <p:spPr>
          <a:xfrm>
            <a:off x="837106" y="2055435"/>
            <a:ext cx="3734894" cy="2028444"/>
          </a:xfrm>
          <a:prstGeom prst="rect">
            <a:avLst/>
          </a:prstGeom>
        </p:spPr>
      </p:pic>
      <p:pic>
        <p:nvPicPr>
          <p:cNvPr id="5" name="Picture 4">
            <a:extLst>
              <a:ext uri="{FF2B5EF4-FFF2-40B4-BE49-F238E27FC236}">
                <a16:creationId xmlns:a16="http://schemas.microsoft.com/office/drawing/2014/main" id="{EBF65F9D-0524-4942-95AD-AE80BBA825DA}"/>
              </a:ext>
            </a:extLst>
          </p:cNvPr>
          <p:cNvPicPr>
            <a:picLocks noChangeAspect="1"/>
          </p:cNvPicPr>
          <p:nvPr/>
        </p:nvPicPr>
        <p:blipFill>
          <a:blip r:embed="rId3"/>
          <a:stretch>
            <a:fillRect/>
          </a:stretch>
        </p:blipFill>
        <p:spPr>
          <a:xfrm>
            <a:off x="4572000" y="1939875"/>
            <a:ext cx="3519441" cy="2144004"/>
          </a:xfrm>
          <a:prstGeom prst="rect">
            <a:avLst/>
          </a:prstGeom>
        </p:spPr>
      </p:pic>
      <p:pic>
        <p:nvPicPr>
          <p:cNvPr id="6" name="Picture 5">
            <a:extLst>
              <a:ext uri="{FF2B5EF4-FFF2-40B4-BE49-F238E27FC236}">
                <a16:creationId xmlns:a16="http://schemas.microsoft.com/office/drawing/2014/main" id="{181D100A-1EC3-4807-B317-27169E5BDD02}"/>
              </a:ext>
            </a:extLst>
          </p:cNvPr>
          <p:cNvPicPr>
            <a:picLocks noChangeAspect="1"/>
          </p:cNvPicPr>
          <p:nvPr/>
        </p:nvPicPr>
        <p:blipFill>
          <a:blip r:embed="rId4"/>
          <a:stretch>
            <a:fillRect/>
          </a:stretch>
        </p:blipFill>
        <p:spPr>
          <a:xfrm>
            <a:off x="8055930" y="1863305"/>
            <a:ext cx="3519441" cy="2220574"/>
          </a:xfrm>
          <a:prstGeom prst="rect">
            <a:avLst/>
          </a:prstGeom>
        </p:spPr>
      </p:pic>
      <p:pic>
        <p:nvPicPr>
          <p:cNvPr id="7" name="Picture 6">
            <a:extLst>
              <a:ext uri="{FF2B5EF4-FFF2-40B4-BE49-F238E27FC236}">
                <a16:creationId xmlns:a16="http://schemas.microsoft.com/office/drawing/2014/main" id="{76D8AC22-76B5-495A-8A93-EE4533F57BFA}"/>
              </a:ext>
            </a:extLst>
          </p:cNvPr>
          <p:cNvPicPr>
            <a:picLocks noChangeAspect="1"/>
          </p:cNvPicPr>
          <p:nvPr/>
        </p:nvPicPr>
        <p:blipFill>
          <a:blip r:embed="rId5"/>
          <a:stretch>
            <a:fillRect/>
          </a:stretch>
        </p:blipFill>
        <p:spPr>
          <a:xfrm>
            <a:off x="2291327" y="4083879"/>
            <a:ext cx="3835153" cy="2144004"/>
          </a:xfrm>
          <a:prstGeom prst="rect">
            <a:avLst/>
          </a:prstGeom>
        </p:spPr>
      </p:pic>
      <p:pic>
        <p:nvPicPr>
          <p:cNvPr id="8" name="Picture 7">
            <a:extLst>
              <a:ext uri="{FF2B5EF4-FFF2-40B4-BE49-F238E27FC236}">
                <a16:creationId xmlns:a16="http://schemas.microsoft.com/office/drawing/2014/main" id="{ECCA5F7D-5810-465F-A341-718C5DDB1208}"/>
              </a:ext>
            </a:extLst>
          </p:cNvPr>
          <p:cNvPicPr>
            <a:picLocks noChangeAspect="1"/>
          </p:cNvPicPr>
          <p:nvPr/>
        </p:nvPicPr>
        <p:blipFill>
          <a:blip r:embed="rId6"/>
          <a:stretch>
            <a:fillRect/>
          </a:stretch>
        </p:blipFill>
        <p:spPr>
          <a:xfrm>
            <a:off x="5900691" y="4083879"/>
            <a:ext cx="4120200" cy="2144004"/>
          </a:xfrm>
          <a:prstGeom prst="rect">
            <a:avLst/>
          </a:prstGeom>
        </p:spPr>
      </p:pic>
    </p:spTree>
    <p:extLst>
      <p:ext uri="{BB962C8B-B14F-4D97-AF65-F5344CB8AC3E}">
        <p14:creationId xmlns:p14="http://schemas.microsoft.com/office/powerpoint/2010/main" val="307393470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{B101B0ED-6A5F-42FE-B3ED-C3ABB0AF91F8}tf11437505_win32</Template>
  <TotalTime>230</TotalTime>
  <Words>736</Words>
  <Application>Microsoft Office PowerPoint</Application>
  <PresentationFormat>Widescreen</PresentationFormat>
  <Paragraphs>82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Georgia Pro Cond Light</vt:lpstr>
      <vt:lpstr>Speak Pro</vt:lpstr>
      <vt:lpstr>RetrospectVTI</vt:lpstr>
      <vt:lpstr>Classifying  Tripadvisor Hotel Reviews</vt:lpstr>
      <vt:lpstr>Problem Statement</vt:lpstr>
      <vt:lpstr>Methodology</vt:lpstr>
      <vt:lpstr>Data Collection and Cleaning</vt:lpstr>
      <vt:lpstr>Data Exploration</vt:lpstr>
      <vt:lpstr>Text Mining-Word Cloud</vt:lpstr>
      <vt:lpstr>Text Mining-Bar Chart</vt:lpstr>
      <vt:lpstr>Modelling and Evaluation</vt:lpstr>
      <vt:lpstr>Text Mining-Word Cloud without Top 100 common words</vt:lpstr>
      <vt:lpstr>Modelling and Evaluation-Without Top 100 common words</vt:lpstr>
      <vt:lpstr>Text Mining-Binary Classification</vt:lpstr>
      <vt:lpstr>Modelling and Evaluation-Binary Classification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Classifying  Tripadvisor Hotel Reviews</dc:title>
  <dc:creator>dai yu</dc:creator>
  <cp:lastModifiedBy>dai yu</cp:lastModifiedBy>
  <cp:revision>7</cp:revision>
  <dcterms:created xsi:type="dcterms:W3CDTF">2022-01-24T02:42:15Z</dcterms:created>
  <dcterms:modified xsi:type="dcterms:W3CDTF">2022-01-24T12:41:09Z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